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90" r:id="rId4"/>
    <p:sldId id="258" r:id="rId5"/>
    <p:sldId id="259" r:id="rId6"/>
    <p:sldId id="260" r:id="rId7"/>
    <p:sldId id="261" r:id="rId8"/>
    <p:sldId id="293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269" r:id="rId18"/>
    <p:sldId id="271" r:id="rId19"/>
    <p:sldId id="273" r:id="rId20"/>
    <p:sldId id="294" r:id="rId21"/>
    <p:sldId id="274" r:id="rId22"/>
    <p:sldId id="275" r:id="rId23"/>
    <p:sldId id="276" r:id="rId24"/>
    <p:sldId id="296" r:id="rId25"/>
    <p:sldId id="297" r:id="rId26"/>
    <p:sldId id="277" r:id="rId27"/>
    <p:sldId id="278" r:id="rId28"/>
    <p:sldId id="279" r:id="rId29"/>
    <p:sldId id="280" r:id="rId30"/>
    <p:sldId id="281" r:id="rId31"/>
    <p:sldId id="286" r:id="rId32"/>
    <p:sldId id="291" r:id="rId33"/>
    <p:sldId id="292" r:id="rId34"/>
    <p:sldId id="283" r:id="rId35"/>
    <p:sldId id="285" r:id="rId36"/>
    <p:sldId id="284" r:id="rId37"/>
    <p:sldId id="289" r:id="rId38"/>
    <p:sldId id="287" r:id="rId39"/>
    <p:sldId id="288" r:id="rId40"/>
    <p:sldId id="295" r:id="rId41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mon" initials="S" lastIdx="2" clrIdx="0">
    <p:extLst>
      <p:ext uri="{19B8F6BF-5375-455C-9EA6-DF929625EA0E}">
        <p15:presenceInfo xmlns:p15="http://schemas.microsoft.com/office/powerpoint/2012/main" userId="Sim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70AD47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302" autoAdjust="0"/>
  </p:normalViewPr>
  <p:slideViewPr>
    <p:cSldViewPr snapToGrid="0">
      <p:cViewPr varScale="1">
        <p:scale>
          <a:sx n="84" d="100"/>
          <a:sy n="84" d="100"/>
        </p:scale>
        <p:origin x="1596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51EFE6-B797-42B0-BB84-70AC331D038C}" type="datetimeFigureOut">
              <a:rPr lang="nl-BE" smtClean="0"/>
              <a:t>17/08/2018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734422-D1CA-44CF-A4F1-9B43F356EA3A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20297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34422-D1CA-44CF-A4F1-9B43F356EA3A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811260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aseline="0" dirty="0"/>
              <a:t>Don’t forget: we’re modelling the controller software of the traffic light, not the traffic light itself.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34422-D1CA-44CF-A4F1-9B43F356EA3A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71959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34422-D1CA-44CF-A4F1-9B43F356EA3A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85309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34422-D1CA-44CF-A4F1-9B43F356EA3A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78066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Motivation for choices: Statemate because</a:t>
            </a:r>
            <a:r>
              <a:rPr lang="nl-BE" baseline="0" dirty="0"/>
              <a:t> we can see composite states as black boxes, Rhapsody for ‘specialization’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34422-D1CA-44CF-A4F1-9B43F356EA3A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794041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34422-D1CA-44CF-A4F1-9B43F356EA3A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257112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Diamond property</a:t>
            </a:r>
          </a:p>
          <a:p>
            <a:r>
              <a:rPr lang="nl-BE" dirty="0"/>
              <a:t>Parallel independence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34422-D1CA-44CF-A4F1-9B43F356EA3A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245747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34422-D1CA-44CF-A4F1-9B43F356EA3A}" type="slidenum">
              <a:rPr lang="nl-BE" smtClean="0"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628882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34422-D1CA-44CF-A4F1-9B43F356EA3A}" type="slidenum">
              <a:rPr lang="nl-BE" smtClean="0"/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673979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34422-D1CA-44CF-A4F1-9B43F356EA3A}" type="slidenum">
              <a:rPr lang="nl-BE" smtClean="0"/>
              <a:t>30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600520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34422-D1CA-44CF-A4F1-9B43F356EA3A}" type="slidenum">
              <a:rPr lang="nl-BE" smtClean="0"/>
              <a:t>32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93741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What kind of complexity?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34422-D1CA-44CF-A4F1-9B43F356EA3A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10820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34422-D1CA-44CF-A4F1-9B43F356EA3A}" type="slidenum">
              <a:rPr lang="nl-BE" smtClean="0"/>
              <a:t>35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50329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34422-D1CA-44CF-A4F1-9B43F356EA3A}" type="slidenum">
              <a:rPr lang="nl-BE" smtClean="0"/>
              <a:t>36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626883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 code genereren voor meerdere platformen</a:t>
            </a:r>
            <a:br>
              <a:rPr lang="nl-BE" dirty="0"/>
            </a:br>
            <a:r>
              <a:rPr lang="nl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 - talen: VHDL, Java, C++, Python, ... (maar heb dan wel een neutrale Action Language nodig)</a:t>
            </a:r>
            <a:br>
              <a:rPr lang="nl-BE" dirty="0"/>
            </a:br>
            <a:r>
              <a:rPr lang="nl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 - discrete-time (hardware platform), discrete-event (general purpose OS)</a:t>
            </a:r>
            <a:endParaRPr lang="nl-BE" dirty="0"/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34422-D1CA-44CF-A4F1-9B43F356EA3A}" type="slidenum">
              <a:rPr lang="nl-BE" smtClean="0"/>
              <a:t>37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29531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Customizable Code Generator Framework</a:t>
            </a:r>
          </a:p>
          <a:p>
            <a:endParaRPr lang="nl-B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 code genereren voor meerdere platformen</a:t>
            </a:r>
            <a:br>
              <a:rPr lang="nl-BE" dirty="0"/>
            </a:br>
            <a:r>
              <a:rPr lang="nl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 - talen: VHDL, Java, C++, Python, ... (maar heb dan wel een neutrale Action Language nodig)</a:t>
            </a:r>
            <a:br>
              <a:rPr lang="nl-BE" dirty="0"/>
            </a:br>
            <a:r>
              <a:rPr lang="nl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 - discrete-time (hardware platform), discrete-event (general purpose OS)</a:t>
            </a:r>
            <a:endParaRPr lang="nl-BE" dirty="0"/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34422-D1CA-44CF-A4F1-9B43F356EA3A}" type="slidenum">
              <a:rPr lang="nl-BE" smtClean="0"/>
              <a:t>38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827045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Add discussion on simulated time?</a:t>
            </a:r>
          </a:p>
          <a:p>
            <a:endParaRPr lang="nl-BE" dirty="0"/>
          </a:p>
          <a:p>
            <a:r>
              <a:rPr lang="nl-BE" dirty="0"/>
              <a:t>Slide on “how does this </a:t>
            </a:r>
            <a:r>
              <a:rPr lang="nl-BE"/>
              <a:t>behave?”</a:t>
            </a:r>
            <a:br>
              <a:rPr lang="nl-BE"/>
            </a:br>
            <a:br>
              <a:rPr lang="nl-BE"/>
            </a:br>
            <a:r>
              <a:rPr lang="nl-BE"/>
              <a:t>Deployment on resources-constrained platform?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34422-D1CA-44CF-A4F1-9B43F356EA3A}" type="slidenum">
              <a:rPr lang="nl-BE" smtClean="0"/>
              <a:t>39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930583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 code genereren voor meerdere platformen</a:t>
            </a:r>
            <a:br>
              <a:rPr lang="nl-BE" dirty="0"/>
            </a:br>
            <a:r>
              <a:rPr lang="nl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 - talen: VHDL, Java, C++, Python, ... (maar heb dan wel een neutrale Action Language nodig)</a:t>
            </a:r>
            <a:br>
              <a:rPr lang="nl-BE" dirty="0"/>
            </a:br>
            <a:r>
              <a:rPr lang="nl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 - discrete-time (hardware platform), discrete-event (general purpose OS)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34422-D1CA-44CF-A4F1-9B43F356EA3A}" type="slidenum">
              <a:rPr lang="nl-BE" smtClean="0"/>
              <a:t>40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7874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Programming language is good for transformational systems!</a:t>
            </a:r>
          </a:p>
          <a:p>
            <a:r>
              <a:rPr lang="nl-BE" dirty="0"/>
              <a:t>It</a:t>
            </a:r>
            <a:r>
              <a:rPr lang="nl-BE" baseline="0" dirty="0"/>
              <a:t> was designed historically for implementing algorithms.</a:t>
            </a:r>
          </a:p>
          <a:p>
            <a:r>
              <a:rPr lang="nl-BE" baseline="0" dirty="0"/>
              <a:t>Abstractions were added later for concurrency and timeouts (through OS), but the fundamental building blocks and sequential execution style never changed.</a:t>
            </a:r>
          </a:p>
          <a:p>
            <a:r>
              <a:rPr lang="nl-BE" baseline="0" dirty="0"/>
              <a:t>We’re too close to “how” it is implemented, not “what” we want to implement.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34422-D1CA-44CF-A4F1-9B43F356EA3A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73344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Let’s look at</a:t>
            </a:r>
            <a:r>
              <a:rPr lang="nl-BE" baseline="0" dirty="0"/>
              <a:t> one of the examples of before (Tank Wars): simplified.</a:t>
            </a:r>
            <a:endParaRPr lang="nl-BE" dirty="0"/>
          </a:p>
          <a:p>
            <a:r>
              <a:rPr lang="nl-BE" dirty="0"/>
              <a:t>Abstraction:</a:t>
            </a:r>
            <a:r>
              <a:rPr lang="nl-BE" baseline="0" dirty="0"/>
              <a:t> most of the time “null” event (nothing pertinent happens).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34422-D1CA-44CF-A4F1-9B43F356EA3A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37788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Code synthesis: difference with DEVS for example, which is used</a:t>
            </a:r>
            <a:r>
              <a:rPr lang="nl-BE" baseline="0" dirty="0"/>
              <a:t> exclusively for simulation, analysis of properties, not for code generation.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34422-D1CA-44CF-A4F1-9B43F356EA3A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94794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Notion of nodes, edges, but also regions that can overlap,</a:t>
            </a:r>
            <a:r>
              <a:rPr lang="nl-BE" baseline="0" dirty="0"/>
              <a:t> be nested and composed.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34422-D1CA-44CF-A4F1-9B43F356EA3A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39934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34422-D1CA-44CF-A4F1-9B43F356EA3A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42009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Specification of controller -&gt; we know that</a:t>
            </a:r>
            <a:r>
              <a:rPr lang="nl-BE" baseline="0" dirty="0"/>
              <a:t> this will be a Statechart model, but for now we don’t really care: it can be programming code, or whatever.</a:t>
            </a:r>
          </a:p>
          <a:p>
            <a:r>
              <a:rPr lang="nl-BE" baseline="0" dirty="0"/>
              <a:t>We don’t have a real traffic light, nor a policeman: so we will build a simulated environment from the same specification.</a:t>
            </a:r>
          </a:p>
          <a:p>
            <a:r>
              <a:rPr lang="nl-BE" baseline="0" dirty="0"/>
              <a:t>So now in the remaining slide: build the controller (using Statecharts).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34422-D1CA-44CF-A4F1-9B43F356EA3A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31073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34422-D1CA-44CF-A4F1-9B43F356EA3A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11826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C3A33-0D94-41D5-AF97-6E1F36E8BC04}" type="datetime1">
              <a:rPr lang="nl-BE" smtClean="0"/>
              <a:t>17/08/2018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64453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099B-6336-4B6C-BDB5-87383787EDC3}" type="datetime1">
              <a:rPr lang="nl-BE" smtClean="0"/>
              <a:t>17/08/2018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70701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C0FA7-77A5-4853-9BBF-6BDF421A69BE}" type="datetime1">
              <a:rPr lang="nl-BE" smtClean="0"/>
              <a:t>17/08/2018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70089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B740B-3B59-4521-BA4F-7A2DB8F589A6}" type="datetime1">
              <a:rPr lang="nl-BE" smtClean="0"/>
              <a:t>17/08/2018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23945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E0937-B7A1-4775-BF23-7C00C6B53472}" type="datetime1">
              <a:rPr lang="nl-BE" smtClean="0"/>
              <a:t>17/08/2018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5766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81712-40D5-406E-9DE8-B357D384EAB4}" type="datetime1">
              <a:rPr lang="nl-BE" smtClean="0"/>
              <a:t>17/08/2018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06091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1C616-1A70-4DA7-9F95-AA9919F4BAEE}" type="datetime1">
              <a:rPr lang="nl-BE" smtClean="0"/>
              <a:t>17/08/2018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70472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4E443-6B23-4CD4-8A7D-B8AA5960492B}" type="datetime1">
              <a:rPr lang="nl-BE" smtClean="0"/>
              <a:t>17/08/2018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3572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AE304-FCCE-4278-ADB6-D5566D78F1F7}" type="datetime1">
              <a:rPr lang="nl-BE" smtClean="0"/>
              <a:t>17/08/2018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79589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DB025-14BB-4A04-8A8D-ACA05472FFB4}" type="datetime1">
              <a:rPr lang="nl-BE" smtClean="0"/>
              <a:t>17/08/2018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61006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8AE26-6CE1-4398-AE3F-9C1A54FAA568}" type="datetime1">
              <a:rPr lang="nl-BE" smtClean="0"/>
              <a:t>17/08/2018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3122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00D56-3C45-4F7C-94DE-BBD9728FBDA7}" type="datetime1">
              <a:rPr lang="nl-BE" smtClean="0"/>
              <a:t>17/08/2018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91B7-FB56-4DA3-A9DD-D1CEBA4B1AB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9784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2.jpe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3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gif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7.jpeg"/><Relationship Id="rId10" Type="http://schemas.openxmlformats.org/officeDocument/2006/relationships/image" Target="../media/image15.jpeg"/><Relationship Id="rId4" Type="http://schemas.openxmlformats.org/officeDocument/2006/relationships/image" Target="../media/image16.png"/><Relationship Id="rId9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793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nl-BE" dirty="0"/>
              <a:t>An Introduction to Statecharts Modelling and Simulation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52148" y="3606439"/>
            <a:ext cx="4666247" cy="1014794"/>
          </a:xfrm>
        </p:spPr>
        <p:txBody>
          <a:bodyPr>
            <a:noAutofit/>
          </a:bodyPr>
          <a:lstStyle/>
          <a:p>
            <a:r>
              <a:rPr lang="nl-BE" dirty="0"/>
              <a:t>Hans Vangheluwe</a:t>
            </a:r>
          </a:p>
          <a:p>
            <a:r>
              <a:rPr lang="nl-BE" dirty="0"/>
              <a:t>hans.vangheluwe@uantwerpen.be</a:t>
            </a:r>
          </a:p>
        </p:txBody>
      </p:sp>
      <p:pic>
        <p:nvPicPr>
          <p:cNvPr id="1026" name="Picture 2" descr="Afbeeldingsresultaat voor mcgi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770" y="5692141"/>
            <a:ext cx="2983230" cy="69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universiteit antwerp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22692"/>
            <a:ext cx="2602230" cy="83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at voor flanders mak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360" y="5611660"/>
            <a:ext cx="1478280" cy="84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086452" y="3606439"/>
            <a:ext cx="4693920" cy="10147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b="1" u="sng" dirty="0"/>
              <a:t>Simon Van Mierlo</a:t>
            </a:r>
          </a:p>
          <a:p>
            <a:r>
              <a:rPr lang="nl-BE" dirty="0"/>
              <a:t>simon.vanmierlo@uantwerpen.be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4AD691-8725-4A8A-A051-6B9A9FE29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32993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R1: three differently coloured lights: red, green, yellow</a:t>
            </a:r>
          </a:p>
          <a:p>
            <a:r>
              <a:rPr lang="en-GB" dirty="0"/>
              <a:t>R2: at most one light is on at any point in time</a:t>
            </a:r>
          </a:p>
          <a:p>
            <a:r>
              <a:rPr lang="en-GB" dirty="0"/>
              <a:t>R3: at system start-up, the red light is on</a:t>
            </a:r>
          </a:p>
          <a:p>
            <a:r>
              <a:rPr lang="en-GB" dirty="0"/>
              <a:t>R4: cycles through red on, green on, and yellow on</a:t>
            </a:r>
          </a:p>
          <a:p>
            <a:r>
              <a:rPr lang="en-GB" dirty="0"/>
              <a:t>R5: red is on for 60s, green is on for 55s, yellow is on for 5s</a:t>
            </a:r>
          </a:p>
          <a:p>
            <a:r>
              <a:rPr lang="en-GB" dirty="0"/>
              <a:t>R6: police can interrupt autonomous operation</a:t>
            </a:r>
          </a:p>
          <a:p>
            <a:pPr lvl="1"/>
            <a:r>
              <a:rPr lang="en-GB" dirty="0"/>
              <a:t>Result = blinking yellow light (on -&gt; 1s, off -&gt; 1s)</a:t>
            </a:r>
          </a:p>
          <a:p>
            <a:r>
              <a:rPr lang="en-GB" dirty="0"/>
              <a:t>R7: police can resume an interrupted traffic light</a:t>
            </a:r>
          </a:p>
          <a:p>
            <a:pPr lvl="1"/>
            <a:r>
              <a:rPr lang="en-GB" dirty="0"/>
              <a:t>Result = light which was on at time of interrupt is turned on again</a:t>
            </a:r>
          </a:p>
          <a:p>
            <a:r>
              <a:rPr lang="en-GB" dirty="0"/>
              <a:t>R8: a timer displays the remaining time while the light is red or green; this timer decreases and displays its value every second. The colour of the timer reflects the colour of the traffic light.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484" y="128435"/>
            <a:ext cx="1922250" cy="1562253"/>
          </a:xfrm>
          <a:prstGeom prst="rect">
            <a:avLst/>
          </a:prstGeom>
        </p:spPr>
      </p:pic>
      <p:sp>
        <p:nvSpPr>
          <p:cNvPr id="13" name="Rectangle: Rounded Corners 12"/>
          <p:cNvSpPr/>
          <p:nvPr/>
        </p:nvSpPr>
        <p:spPr>
          <a:xfrm>
            <a:off x="9930923" y="457994"/>
            <a:ext cx="838996" cy="218281"/>
          </a:xfrm>
          <a:prstGeom prst="round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9" t="1852" r="1823" b="7156"/>
          <a:stretch/>
        </p:blipFill>
        <p:spPr bwMode="auto">
          <a:xfrm>
            <a:off x="9193750" y="2136928"/>
            <a:ext cx="2741718" cy="244291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12690-E80F-45FB-83E7-4F31F9CB4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917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Workflow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924" y="1027906"/>
            <a:ext cx="6210151" cy="497681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6955170" y="1763713"/>
            <a:ext cx="1036305" cy="261937"/>
          </a:xfrm>
          <a:prstGeom prst="round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7F0C4-85D4-4BE1-8FB6-F86A64294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3107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States</a:t>
            </a:r>
          </a:p>
        </p:txBody>
      </p:sp>
      <p:sp>
        <p:nvSpPr>
          <p:cNvPr id="6" name="Rectangle 5"/>
          <p:cNvSpPr/>
          <p:nvPr/>
        </p:nvSpPr>
        <p:spPr>
          <a:xfrm>
            <a:off x="4588326" y="1690688"/>
            <a:ext cx="6765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R1: three differently </a:t>
            </a:r>
            <a:r>
              <a:rPr lang="en-GB" dirty="0"/>
              <a:t>coloured</a:t>
            </a:r>
            <a:r>
              <a:rPr lang="en-US" dirty="0"/>
              <a:t> lights: red (R), green (G), yellow (Y)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R2: at most one light is on at any point in time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441" y="1877221"/>
            <a:ext cx="2308682" cy="42481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442223" y="4589065"/>
            <a:ext cx="114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b="1" dirty="0"/>
              <a:t>Environment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46434" y="4589065"/>
            <a:ext cx="1472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b="1" dirty="0"/>
              <a:t>(Simulated) Plant</a:t>
            </a:r>
          </a:p>
        </p:txBody>
      </p:sp>
      <p:pic>
        <p:nvPicPr>
          <p:cNvPr id="16" name="Picture 4" descr="Afbeeldingsresultaat voor policeman traffi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5" r="22958" b="323"/>
          <a:stretch/>
        </p:blipFill>
        <p:spPr bwMode="auto">
          <a:xfrm>
            <a:off x="7442223" y="4952298"/>
            <a:ext cx="1182360" cy="13195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319209" y="4896843"/>
            <a:ext cx="11262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/>
              <a:t>&lt;&lt;observe&gt;&gt;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6404333" y="5177309"/>
            <a:ext cx="975360" cy="38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646970" y="1690688"/>
            <a:ext cx="2444970" cy="46186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43" name="Group 42"/>
          <p:cNvGrpSpPr/>
          <p:nvPr/>
        </p:nvGrpSpPr>
        <p:grpSpPr>
          <a:xfrm>
            <a:off x="3173398" y="2628900"/>
            <a:ext cx="1616664" cy="3166478"/>
            <a:chOff x="3173398" y="2628900"/>
            <a:chExt cx="1616664" cy="3166478"/>
          </a:xfrm>
        </p:grpSpPr>
        <p:cxnSp>
          <p:nvCxnSpPr>
            <p:cNvPr id="28" name="Straight Arrow Connector 27"/>
            <p:cNvCxnSpPr/>
            <p:nvPr/>
          </p:nvCxnSpPr>
          <p:spPr>
            <a:xfrm>
              <a:off x="3371850" y="2628900"/>
              <a:ext cx="1399514" cy="254781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3371850" y="4152900"/>
              <a:ext cx="1399514" cy="1051121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3371850" y="5241597"/>
              <a:ext cx="1399514" cy="553781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 rot="3683768">
              <a:off x="3383888" y="3549049"/>
              <a:ext cx="15993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1400" dirty="0"/>
                <a:t>{R: on, Y: off, G: off}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2201712">
              <a:off x="3173398" y="4276360"/>
              <a:ext cx="15883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1400" dirty="0"/>
                <a:t>{R: off, Y: off, G: on}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20323776">
              <a:off x="3190713" y="5265874"/>
              <a:ext cx="15993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1400" dirty="0"/>
                <a:t>{R: off, Y: on, G: off}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020" y="272911"/>
            <a:ext cx="2069550" cy="1417777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10345976" y="935039"/>
            <a:ext cx="853043" cy="193674"/>
          </a:xfrm>
          <a:prstGeom prst="round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1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9" t="1852" r="1823" b="7156"/>
          <a:stretch/>
        </p:blipFill>
        <p:spPr bwMode="auto">
          <a:xfrm>
            <a:off x="4853944" y="4955877"/>
            <a:ext cx="1480909" cy="13195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13155B-BF54-49D6-9D31-EEC9EA880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2727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Default State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441" y="1877221"/>
            <a:ext cx="2308682" cy="42481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88326" y="1690688"/>
            <a:ext cx="67654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R1: three differently coloured lights: </a:t>
            </a:r>
            <a:r>
              <a:rPr lang="en-US" dirty="0"/>
              <a:t>red (R), green (G), yellow (Y)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R2: at most one light is on at any point in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R3: at system start-up, the red light is on</a:t>
            </a:r>
          </a:p>
        </p:txBody>
      </p:sp>
      <p:sp>
        <p:nvSpPr>
          <p:cNvPr id="7" name="Rectangle 6"/>
          <p:cNvSpPr/>
          <p:nvPr/>
        </p:nvSpPr>
        <p:spPr>
          <a:xfrm>
            <a:off x="1646970" y="1690688"/>
            <a:ext cx="2444970" cy="46186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grpSp>
        <p:nvGrpSpPr>
          <p:cNvPr id="15" name="Group 14"/>
          <p:cNvGrpSpPr/>
          <p:nvPr/>
        </p:nvGrpSpPr>
        <p:grpSpPr>
          <a:xfrm>
            <a:off x="3173398" y="2628900"/>
            <a:ext cx="1625023" cy="3166478"/>
            <a:chOff x="3173398" y="2628900"/>
            <a:chExt cx="1625023" cy="3166478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3371850" y="2628900"/>
              <a:ext cx="1399514" cy="254781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3371850" y="4152900"/>
              <a:ext cx="1399514" cy="1051121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3371850" y="5241597"/>
              <a:ext cx="1399514" cy="553781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 rot="3683768">
              <a:off x="3383888" y="3549049"/>
              <a:ext cx="15993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1400" dirty="0"/>
                <a:t>{R: on, Y: off, G: off}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2201712">
              <a:off x="3173398" y="4276360"/>
              <a:ext cx="15883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1400" dirty="0"/>
                <a:t>{R: off, Y: off, G: on}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20323776">
              <a:off x="3199072" y="5265594"/>
              <a:ext cx="15993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1400" dirty="0"/>
                <a:t>{R: off, Y: on, G: off}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020" y="272911"/>
            <a:ext cx="2069550" cy="1417777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10345976" y="935039"/>
            <a:ext cx="853043" cy="193674"/>
          </a:xfrm>
          <a:prstGeom prst="round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4" name="TextBox 23"/>
          <p:cNvSpPr txBox="1"/>
          <p:nvPr/>
        </p:nvSpPr>
        <p:spPr>
          <a:xfrm>
            <a:off x="7442223" y="4589065"/>
            <a:ext cx="114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b="1" dirty="0"/>
              <a:t>Environment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46434" y="4589065"/>
            <a:ext cx="1472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b="1" dirty="0"/>
              <a:t>(Simulated) Plant</a:t>
            </a:r>
          </a:p>
        </p:txBody>
      </p:sp>
      <p:pic>
        <p:nvPicPr>
          <p:cNvPr id="26" name="Picture 4" descr="Afbeeldingsresultaat voor policeman traffi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5" r="22958" b="323"/>
          <a:stretch/>
        </p:blipFill>
        <p:spPr bwMode="auto">
          <a:xfrm>
            <a:off x="7442223" y="4952298"/>
            <a:ext cx="1182360" cy="13195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319209" y="4896843"/>
            <a:ext cx="11262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/>
              <a:t>&lt;&lt;observe&gt;&gt;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6404333" y="5177309"/>
            <a:ext cx="975360" cy="38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9" t="1852" r="1823" b="7156"/>
          <a:stretch/>
        </p:blipFill>
        <p:spPr bwMode="auto">
          <a:xfrm>
            <a:off x="4853944" y="4955877"/>
            <a:ext cx="1480909" cy="13195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41911D-0AEE-4F47-8417-6BDC5F0CC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24358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Transitions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945493" y="3576808"/>
            <a:ext cx="602011" cy="454555"/>
          </a:xfrm>
          <a:prstGeom prst="straightConnector1">
            <a:avLst/>
          </a:prstGeom>
          <a:ln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250308" y="3720506"/>
            <a:ext cx="4744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b="1" dirty="0"/>
              <a:t>event(params) [guard] / output_action(params)</a:t>
            </a:r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441" y="1877221"/>
            <a:ext cx="2308682" cy="424814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88326" y="1690688"/>
            <a:ext cx="676547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R1: three differently coloured lights: </a:t>
            </a:r>
            <a:r>
              <a:rPr lang="en-US" dirty="0"/>
              <a:t>red (R), green (G), yellow (Y)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R2: at most one light is on at any point in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R3: at system start-up, the red light is 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R4: cycles through red on, green on, and yellow 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R5: red is on for 60s, green is on for 55s, yellow is on for 5s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46970" y="1690688"/>
            <a:ext cx="2444970" cy="46186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19" name="Group 18"/>
          <p:cNvGrpSpPr/>
          <p:nvPr/>
        </p:nvGrpSpPr>
        <p:grpSpPr>
          <a:xfrm>
            <a:off x="3173398" y="2628900"/>
            <a:ext cx="1625024" cy="3166478"/>
            <a:chOff x="3173398" y="2628900"/>
            <a:chExt cx="1625024" cy="3166478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3371850" y="2628900"/>
              <a:ext cx="1399514" cy="2547810"/>
            </a:xfrm>
            <a:prstGeom prst="straightConnector1">
              <a:avLst/>
            </a:prstGeom>
            <a:ln>
              <a:solidFill>
                <a:schemeClr val="bg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371850" y="4152900"/>
              <a:ext cx="1399514" cy="1051121"/>
            </a:xfrm>
            <a:prstGeom prst="straightConnector1">
              <a:avLst/>
            </a:prstGeom>
            <a:ln>
              <a:solidFill>
                <a:schemeClr val="bg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3371850" y="5241597"/>
              <a:ext cx="1399514" cy="553781"/>
            </a:xfrm>
            <a:prstGeom prst="straightConnector1">
              <a:avLst/>
            </a:prstGeom>
            <a:ln>
              <a:solidFill>
                <a:schemeClr val="bg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 rot="3683768">
              <a:off x="3383888" y="3549049"/>
              <a:ext cx="1599349" cy="307777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BE" sz="1400" dirty="0">
                  <a:solidFill>
                    <a:schemeClr val="bg1">
                      <a:lumMod val="85000"/>
                    </a:schemeClr>
                  </a:solidFill>
                </a:rPr>
                <a:t>{R: on, Y: off, G: off}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2201712">
              <a:off x="3173398" y="4276360"/>
              <a:ext cx="1588320" cy="307777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BE" sz="1400" dirty="0">
                  <a:solidFill>
                    <a:schemeClr val="bg1">
                      <a:lumMod val="85000"/>
                    </a:schemeClr>
                  </a:solidFill>
                </a:rPr>
                <a:t>{R: off, Y: off, G: on}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20323776">
              <a:off x="3199073" y="5263584"/>
              <a:ext cx="1599349" cy="307777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BE" sz="1400" dirty="0">
                  <a:solidFill>
                    <a:schemeClr val="bg1">
                      <a:lumMod val="85000"/>
                    </a:schemeClr>
                  </a:solidFill>
                </a:rPr>
                <a:t>{R: off, Y: on, G: off}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020" y="272911"/>
            <a:ext cx="2069550" cy="1417777"/>
          </a:xfrm>
          <a:prstGeom prst="rect">
            <a:avLst/>
          </a:prstGeom>
        </p:spPr>
      </p:pic>
      <p:sp>
        <p:nvSpPr>
          <p:cNvPr id="27" name="Rectangle: Rounded Corners 26"/>
          <p:cNvSpPr/>
          <p:nvPr/>
        </p:nvSpPr>
        <p:spPr>
          <a:xfrm>
            <a:off x="10345976" y="935039"/>
            <a:ext cx="853043" cy="193674"/>
          </a:xfrm>
          <a:prstGeom prst="round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8" name="TextBox 27"/>
          <p:cNvSpPr txBox="1"/>
          <p:nvPr/>
        </p:nvSpPr>
        <p:spPr>
          <a:xfrm>
            <a:off x="7442223" y="4589065"/>
            <a:ext cx="114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b="1" dirty="0"/>
              <a:t>Environment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46434" y="4589065"/>
            <a:ext cx="1472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b="1" dirty="0"/>
              <a:t>(Simulated) Plant</a:t>
            </a:r>
          </a:p>
        </p:txBody>
      </p:sp>
      <p:pic>
        <p:nvPicPr>
          <p:cNvPr id="30" name="Picture 4" descr="Afbeeldingsresultaat voor policeman traffic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5" r="22958" b="323"/>
          <a:stretch/>
        </p:blipFill>
        <p:spPr bwMode="auto">
          <a:xfrm>
            <a:off x="7442223" y="4952298"/>
            <a:ext cx="1182360" cy="13195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6319209" y="4896843"/>
            <a:ext cx="11262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/>
              <a:t>&lt;&lt;observe&gt;&gt;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6404333" y="5177309"/>
            <a:ext cx="975360" cy="38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3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9" t="1852" r="1823" b="7156"/>
          <a:stretch/>
        </p:blipFill>
        <p:spPr bwMode="auto">
          <a:xfrm>
            <a:off x="4853944" y="4955877"/>
            <a:ext cx="1480909" cy="13195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1206A5-4272-4EFD-8A6F-55BF51C1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7939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Yakindu</a:t>
            </a:r>
            <a:r>
              <a:rPr lang="nl-BE" baseline="30000" dirty="0"/>
              <a:t>5</a:t>
            </a:r>
            <a:r>
              <a:rPr lang="nl-BE" dirty="0"/>
              <a:t>: Modelling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295" y="2100555"/>
            <a:ext cx="5563409" cy="3531604"/>
          </a:xfr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5" name="Rectangle 4"/>
          <p:cNvSpPr/>
          <p:nvPr/>
        </p:nvSpPr>
        <p:spPr>
          <a:xfrm>
            <a:off x="838200" y="6311900"/>
            <a:ext cx="5267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baseline="30000" dirty="0"/>
              <a:t>5 </a:t>
            </a:r>
            <a:r>
              <a:rPr lang="nl-BE" dirty="0"/>
              <a:t>https://www.itemis.com/en/yakindu/state-machine/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020" y="272911"/>
            <a:ext cx="2069550" cy="1417777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10345976" y="935039"/>
            <a:ext cx="853043" cy="193674"/>
          </a:xfrm>
          <a:prstGeom prst="round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extBox 2"/>
          <p:cNvSpPr txBox="1"/>
          <p:nvPr/>
        </p:nvSpPr>
        <p:spPr>
          <a:xfrm>
            <a:off x="838200" y="147656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(introducing syntactic sugar: </a:t>
            </a:r>
            <a:r>
              <a:rPr lang="en-US" b="1" dirty="0"/>
              <a:t>enter actions</a:t>
            </a:r>
            <a:r>
              <a:rPr lang="en-US" dirty="0"/>
              <a:t>)</a:t>
            </a:r>
            <a:endParaRPr lang="en-GB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83796-B685-4ACD-9C66-5C243B1BC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63790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Workflow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924" y="1027906"/>
            <a:ext cx="6210151" cy="4976810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6132031" y="2972907"/>
            <a:ext cx="1021244" cy="243368"/>
          </a:xfrm>
          <a:prstGeom prst="round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tangle: Rounded Corners 7"/>
          <p:cNvSpPr/>
          <p:nvPr/>
        </p:nvSpPr>
        <p:spPr>
          <a:xfrm>
            <a:off x="6132031" y="3554725"/>
            <a:ext cx="1021244" cy="258450"/>
          </a:xfrm>
          <a:prstGeom prst="round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tangle: Rounded Corners 8"/>
          <p:cNvSpPr/>
          <p:nvPr/>
        </p:nvSpPr>
        <p:spPr>
          <a:xfrm>
            <a:off x="6132031" y="4186388"/>
            <a:ext cx="1021244" cy="239561"/>
          </a:xfrm>
          <a:prstGeom prst="round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DD0A4B-816B-423D-AEE4-F339B0D9D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8031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Yakindu: Simulation (Scaled Real-Time)</a:t>
            </a:r>
          </a:p>
        </p:txBody>
      </p:sp>
      <p:pic>
        <p:nvPicPr>
          <p:cNvPr id="6" name="2017-04-18_13-32-4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6000" y="1690688"/>
            <a:ext cx="8640000" cy="468028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066" y="166521"/>
            <a:ext cx="1261734" cy="145273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10553219" y="365125"/>
            <a:ext cx="731525" cy="158750"/>
          </a:xfrm>
          <a:prstGeom prst="round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tangle: Rounded Corners 6"/>
          <p:cNvSpPr/>
          <p:nvPr/>
        </p:nvSpPr>
        <p:spPr>
          <a:xfrm>
            <a:off x="10553219" y="789780"/>
            <a:ext cx="731525" cy="162719"/>
          </a:xfrm>
          <a:prstGeom prst="round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tangle: Rounded Corners 7"/>
          <p:cNvSpPr/>
          <p:nvPr/>
        </p:nvSpPr>
        <p:spPr>
          <a:xfrm>
            <a:off x="10553219" y="1240468"/>
            <a:ext cx="731525" cy="166851"/>
          </a:xfrm>
          <a:prstGeom prst="round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B495D1-8ED0-4DDF-ABDC-E97BE2407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6874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Workflow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924" y="1027906"/>
            <a:ext cx="6210151" cy="4976810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5545930" y="2002632"/>
            <a:ext cx="1036639" cy="254000"/>
          </a:xfrm>
          <a:prstGeom prst="round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76282-C4D7-49C3-9680-E49F25DA0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0084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Hierarchy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R6: police can interrupt autonomous operation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Result = blinking yellow light (on -&gt; 1s, off -&gt; 1s)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R7: police can resume an interrupted traffic light</a:t>
            </a: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408" y="3122017"/>
            <a:ext cx="3790181" cy="3218693"/>
          </a:xfrm>
        </p:spPr>
      </p:pic>
      <p:sp>
        <p:nvSpPr>
          <p:cNvPr id="12" name="Rectangle 11"/>
          <p:cNvSpPr/>
          <p:nvPr/>
        </p:nvSpPr>
        <p:spPr>
          <a:xfrm>
            <a:off x="4187846" y="3244850"/>
            <a:ext cx="1303317" cy="2946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tangle 12"/>
          <p:cNvSpPr/>
          <p:nvPr/>
        </p:nvSpPr>
        <p:spPr>
          <a:xfrm>
            <a:off x="6278224" y="3686175"/>
            <a:ext cx="1487827" cy="1958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20" name="Group 19"/>
          <p:cNvGrpSpPr/>
          <p:nvPr/>
        </p:nvGrpSpPr>
        <p:grpSpPr>
          <a:xfrm>
            <a:off x="5419057" y="3317917"/>
            <a:ext cx="5934742" cy="2671677"/>
            <a:chOff x="5419057" y="3317917"/>
            <a:chExt cx="5934742" cy="267167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9554" y="3317917"/>
              <a:ext cx="3444245" cy="2671677"/>
            </a:xfrm>
            <a:prstGeom prst="rect">
              <a:avLst/>
            </a:prstGeom>
          </p:spPr>
        </p:pic>
        <p:sp>
          <p:nvSpPr>
            <p:cNvPr id="19" name="Arrow: Right 18"/>
            <p:cNvSpPr/>
            <p:nvPr/>
          </p:nvSpPr>
          <p:spPr>
            <a:xfrm>
              <a:off x="5419057" y="4431982"/>
              <a:ext cx="2453640" cy="632460"/>
            </a:xfrm>
            <a:prstGeom prst="rightArrow">
              <a:avLst/>
            </a:prstGeom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BE" dirty="0"/>
                <a:t>FLATTEN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677" y="120584"/>
            <a:ext cx="1959157" cy="1570104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9733525" y="926704"/>
            <a:ext cx="877730" cy="213915"/>
          </a:xfrm>
          <a:prstGeom prst="round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Rectangle 3"/>
          <p:cNvSpPr/>
          <p:nvPr/>
        </p:nvSpPr>
        <p:spPr>
          <a:xfrm>
            <a:off x="3771900" y="2933700"/>
            <a:ext cx="4240530" cy="355854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extBox 6"/>
          <p:cNvSpPr txBox="1"/>
          <p:nvPr/>
        </p:nvSpPr>
        <p:spPr>
          <a:xfrm>
            <a:off x="8085212" y="2937351"/>
            <a:ext cx="21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Semantics/Meaning?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249BD-AF60-47C8-A07B-A7EA799CB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3967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0.22356 -0.0013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5" y="-6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-0.22591 -0.0004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2" y="-2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22657 0.0018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4" grpId="0" animBg="1"/>
      <p:bldP spid="4" grpId="1" animBg="1"/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BE" dirty="0"/>
              <a:t>Complex Systems</a:t>
            </a:r>
          </a:p>
        </p:txBody>
      </p:sp>
      <p:pic>
        <p:nvPicPr>
          <p:cNvPr id="7" name="Picture 2" descr="http://www.automotiveit.com/wp-content/uploads/2011/11/autosa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0"/>
          <a:stretch/>
        </p:blipFill>
        <p:spPr bwMode="auto">
          <a:xfrm>
            <a:off x="3131275" y="2066741"/>
            <a:ext cx="5929450" cy="398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.kinja-img.com/gawker-media/image/upload/s--7ApMU8yK--/c_scale,f_auto,fl_progressive,q_80,w_800/14610118125793229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748" y="1690688"/>
            <a:ext cx="8282503" cy="465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fbeeldingsresulta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288" y="1775338"/>
            <a:ext cx="3203422" cy="444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937020"/>
            <a:ext cx="10515600" cy="1408473"/>
          </a:xfrm>
        </p:spPr>
        <p:txBody>
          <a:bodyPr/>
          <a:lstStyle/>
          <a:p>
            <a:r>
              <a:rPr lang="nl-BE" dirty="0"/>
              <a:t>Complexity: </a:t>
            </a:r>
            <a:r>
              <a:rPr lang="nl-BE" b="1" i="1" dirty="0"/>
              <a:t>timed</a:t>
            </a:r>
            <a:r>
              <a:rPr lang="nl-BE" dirty="0"/>
              <a:t>, </a:t>
            </a:r>
            <a:r>
              <a:rPr lang="nl-BE" b="1" i="1" dirty="0"/>
              <a:t>autonomous</a:t>
            </a:r>
            <a:r>
              <a:rPr lang="nl-BE" dirty="0"/>
              <a:t>, </a:t>
            </a:r>
            <a:r>
              <a:rPr lang="nl-BE" b="1" i="1" dirty="0"/>
              <a:t>reactive</a:t>
            </a:r>
            <a:r>
              <a:rPr lang="nl-BE" dirty="0"/>
              <a:t> (to</a:t>
            </a:r>
            <a:r>
              <a:rPr lang="nl-BE" i="1" dirty="0"/>
              <a:t> events</a:t>
            </a:r>
            <a:r>
              <a:rPr lang="nl-BE" dirty="0"/>
              <a:t>) </a:t>
            </a:r>
            <a:r>
              <a:rPr lang="nl-BE" b="1" dirty="0"/>
              <a:t>behaviour</a:t>
            </a:r>
            <a:endParaRPr lang="nl-BE" dirty="0"/>
          </a:p>
          <a:p>
            <a:r>
              <a:rPr lang="nl-BE" dirty="0"/>
              <a:t>In contrast to </a:t>
            </a:r>
            <a:r>
              <a:rPr lang="nl-BE" i="1" dirty="0"/>
              <a:t>transformational</a:t>
            </a:r>
            <a:r>
              <a:rPr lang="nl-BE" dirty="0"/>
              <a:t> systems, which take input and, eventually, produce output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4FBC0-639D-461F-842F-C9077EBB2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1751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8000" y="58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29687 -0.11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4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8000" y="58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.06042 -0.12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1" y="-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61000" y="61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.35495 -0.121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47" y="-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Hierarchy: Modified Example</a:t>
            </a:r>
          </a:p>
        </p:txBody>
      </p:sp>
      <p:pic>
        <p:nvPicPr>
          <p:cNvPr id="12" name="Content Placeholder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409" y="2168734"/>
            <a:ext cx="3790181" cy="30907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53" y="2376767"/>
            <a:ext cx="3444244" cy="2671677"/>
          </a:xfrm>
          <a:prstGeom prst="rect">
            <a:avLst/>
          </a:prstGeom>
        </p:spPr>
      </p:pic>
      <p:sp>
        <p:nvSpPr>
          <p:cNvPr id="17" name="Arrow: Right 16"/>
          <p:cNvSpPr/>
          <p:nvPr/>
        </p:nvSpPr>
        <p:spPr>
          <a:xfrm>
            <a:off x="5364098" y="3396376"/>
            <a:ext cx="2453640" cy="632460"/>
          </a:xfrm>
          <a:prstGeom prst="rightArrow">
            <a:avLst/>
          </a:prstGeom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dirty="0"/>
              <a:t>FLATTEN</a:t>
            </a:r>
          </a:p>
        </p:txBody>
      </p:sp>
      <p:sp>
        <p:nvSpPr>
          <p:cNvPr id="25" name="Oval 24"/>
          <p:cNvSpPr/>
          <p:nvPr/>
        </p:nvSpPr>
        <p:spPr>
          <a:xfrm>
            <a:off x="8181451" y="3852400"/>
            <a:ext cx="322713" cy="84409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6" name="Oval 25"/>
          <p:cNvSpPr/>
          <p:nvPr/>
        </p:nvSpPr>
        <p:spPr>
          <a:xfrm>
            <a:off x="9071687" y="3658779"/>
            <a:ext cx="793919" cy="33613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tangle 17"/>
          <p:cNvSpPr/>
          <p:nvPr/>
        </p:nvSpPr>
        <p:spPr>
          <a:xfrm>
            <a:off x="3756660" y="1955623"/>
            <a:ext cx="4240530" cy="355854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TextBox 18"/>
          <p:cNvSpPr txBox="1"/>
          <p:nvPr/>
        </p:nvSpPr>
        <p:spPr>
          <a:xfrm>
            <a:off x="8069972" y="1959274"/>
            <a:ext cx="21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Semantics/Meaning?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8326456-69E8-496A-A0AB-172577388D2E}"/>
              </a:ext>
            </a:extLst>
          </p:cNvPr>
          <p:cNvGrpSpPr/>
          <p:nvPr/>
        </p:nvGrpSpPr>
        <p:grpSpPr>
          <a:xfrm>
            <a:off x="7886003" y="141500"/>
            <a:ext cx="3444242" cy="3085400"/>
            <a:chOff x="12037569" y="204464"/>
            <a:chExt cx="3444242" cy="308540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569" y="618188"/>
              <a:ext cx="3444242" cy="2671676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2249858" y="204464"/>
              <a:ext cx="23304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/>
                <a:t>Statemate, Yakindu, …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13039440" y="1936903"/>
              <a:ext cx="1035789" cy="277019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2C7E361-024D-435E-82C5-4B62E9C1992F}"/>
                </a:ext>
              </a:extLst>
            </p:cNvPr>
            <p:cNvSpPr/>
            <p:nvPr/>
          </p:nvSpPr>
          <p:spPr>
            <a:xfrm>
              <a:off x="13039440" y="836338"/>
              <a:ext cx="1613821" cy="183058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077438" y="3019258"/>
            <a:ext cx="302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rgbClr val="FF0000"/>
                </a:solidFill>
              </a:rPr>
              <a:t>(unwanted) non-determinism!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188744" y="3229983"/>
            <a:ext cx="2770089" cy="375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854434" y="4082044"/>
            <a:ext cx="1472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determinism!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392601-C1A7-4A8D-B48F-DBAA2D1C3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20</a:t>
            </a:fld>
            <a:endParaRPr lang="nl-B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C08B555-556E-4B7F-B9BE-1AE899EB5E9E}"/>
              </a:ext>
            </a:extLst>
          </p:cNvPr>
          <p:cNvSpPr/>
          <p:nvPr/>
        </p:nvSpPr>
        <p:spPr>
          <a:xfrm>
            <a:off x="7886003" y="3453007"/>
            <a:ext cx="233927" cy="1455052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886E749-B42C-44C7-A055-0650D6F90D45}"/>
              </a:ext>
            </a:extLst>
          </p:cNvPr>
          <p:cNvSpPr/>
          <p:nvPr/>
        </p:nvSpPr>
        <p:spPr>
          <a:xfrm>
            <a:off x="8959803" y="2575761"/>
            <a:ext cx="1431381" cy="211322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FAA7D70-A325-4E97-88AD-4C8B860D5B56}"/>
              </a:ext>
            </a:extLst>
          </p:cNvPr>
          <p:cNvGrpSpPr/>
          <p:nvPr/>
        </p:nvGrpSpPr>
        <p:grpSpPr>
          <a:xfrm>
            <a:off x="8098292" y="3429574"/>
            <a:ext cx="3465069" cy="3106674"/>
            <a:chOff x="12016741" y="3483068"/>
            <a:chExt cx="3465069" cy="310667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568" y="3918066"/>
              <a:ext cx="3444242" cy="2671676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2249858" y="3483068"/>
              <a:ext cx="1417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/>
                <a:t>Rhapsody, …</a:t>
              </a:r>
            </a:p>
          </p:txBody>
        </p:sp>
        <p:sp>
          <p:nvSpPr>
            <p:cNvPr id="34" name="Oval 33"/>
            <p:cNvSpPr/>
            <p:nvPr/>
          </p:nvSpPr>
          <p:spPr>
            <a:xfrm>
              <a:off x="12313920" y="5312792"/>
              <a:ext cx="297179" cy="988948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D199045-61FF-4FF5-B143-916A6E4EB1E6}"/>
                </a:ext>
              </a:extLst>
            </p:cNvPr>
            <p:cNvSpPr/>
            <p:nvPr/>
          </p:nvSpPr>
          <p:spPr>
            <a:xfrm>
              <a:off x="12016741" y="4998908"/>
              <a:ext cx="233117" cy="1485712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172772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24375 0.0050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88" y="25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5.55112E-17 L -0.23893 0.000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53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0.24062 0.0020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31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5" grpId="0" animBg="1"/>
      <p:bldP spid="25" grpId="1" animBg="1"/>
      <p:bldP spid="26" grpId="0" animBg="1"/>
      <p:bldP spid="26" grpId="1" animBg="1"/>
      <p:bldP spid="18" grpId="0" animBg="1"/>
      <p:bldP spid="18" grpId="1" animBg="1"/>
      <p:bldP spid="19" grpId="0"/>
      <p:bldP spid="19" grpId="1"/>
      <p:bldP spid="3" grpId="0"/>
      <p:bldP spid="21" grpId="0"/>
      <p:bldP spid="23" grpId="0" animBg="1"/>
      <p:bldP spid="23" grpId="1" animBg="1"/>
      <p:bldP spid="24" grpId="0" animBg="1"/>
      <p:bldP spid="2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Yakindu: Hierarchy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677" y="120584"/>
            <a:ext cx="1959157" cy="1570104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9733525" y="926704"/>
            <a:ext cx="877730" cy="213915"/>
          </a:xfrm>
          <a:prstGeom prst="round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32F4F4-40FF-4609-AE47-4EB95575A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21</a:t>
            </a:fld>
            <a:endParaRPr lang="nl-B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FCB67C-9A95-4E37-AC8E-AC5177C8D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705" y="1853471"/>
            <a:ext cx="10054590" cy="45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77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History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08" y="3016251"/>
            <a:ext cx="3790182" cy="3218693"/>
          </a:xfrm>
        </p:spPr>
      </p:pic>
      <p:sp>
        <p:nvSpPr>
          <p:cNvPr id="5" name="Rectangle 4"/>
          <p:cNvSpPr/>
          <p:nvPr/>
        </p:nvSpPr>
        <p:spPr>
          <a:xfrm>
            <a:off x="838200" y="1690688"/>
            <a:ext cx="1051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R7: police can resume an interrupted traffic light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Result = light which was on at time of interrupt is turned on again</a:t>
            </a:r>
          </a:p>
        </p:txBody>
      </p:sp>
      <p:sp>
        <p:nvSpPr>
          <p:cNvPr id="6" name="Oval 5"/>
          <p:cNvSpPr/>
          <p:nvPr/>
        </p:nvSpPr>
        <p:spPr>
          <a:xfrm>
            <a:off x="8667171" y="3140074"/>
            <a:ext cx="360000" cy="36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7" name="Oval 6"/>
          <p:cNvSpPr/>
          <p:nvPr/>
        </p:nvSpPr>
        <p:spPr>
          <a:xfrm>
            <a:off x="8673198" y="3662582"/>
            <a:ext cx="360000" cy="36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31022" y="3662582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H*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75374" y="3103918"/>
            <a:ext cx="1595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i="1" dirty="0"/>
              <a:t>shallow</a:t>
            </a:r>
            <a:r>
              <a:rPr lang="nl-BE" dirty="0"/>
              <a:t> history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75374" y="3653250"/>
            <a:ext cx="1339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i="1" dirty="0"/>
              <a:t>deep</a:t>
            </a:r>
            <a:r>
              <a:rPr lang="nl-BE" dirty="0"/>
              <a:t> history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677" y="120584"/>
            <a:ext cx="1959157" cy="1570104"/>
          </a:xfrm>
          <a:prstGeom prst="rect">
            <a:avLst/>
          </a:prstGeom>
        </p:spPr>
      </p:pic>
      <p:sp>
        <p:nvSpPr>
          <p:cNvPr id="12" name="Rectangle: Rounded Corners 11"/>
          <p:cNvSpPr/>
          <p:nvPr/>
        </p:nvSpPr>
        <p:spPr>
          <a:xfrm>
            <a:off x="9733525" y="926704"/>
            <a:ext cx="877730" cy="213915"/>
          </a:xfrm>
          <a:prstGeom prst="round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BF67EF-E22C-4855-94FF-1C1EFF9B5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1085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Yakindu: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677" y="86294"/>
            <a:ext cx="1959157" cy="1570104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9733525" y="926704"/>
            <a:ext cx="877730" cy="213915"/>
          </a:xfrm>
          <a:prstGeom prst="round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62CBE-8EB1-49BD-8F86-3DAB83D11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23</a:t>
            </a:fld>
            <a:endParaRPr lang="nl-B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6213D5-1E79-4351-AF03-DDA21E14D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5" y="1849133"/>
            <a:ext cx="9963150" cy="430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86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Concurrency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199" y="1723792"/>
            <a:ext cx="101247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R8: a timer displays the remaining time while the light is red or green; this timer decreases and displays its value every second. The colour of the timer reflects the colour of the traffic light.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697" y="2517527"/>
            <a:ext cx="9541251" cy="396899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610723" y="709846"/>
            <a:ext cx="1352225" cy="866542"/>
            <a:chOff x="9610723" y="709846"/>
            <a:chExt cx="1352225" cy="866542"/>
          </a:xfrm>
        </p:grpSpPr>
        <p:sp>
          <p:nvSpPr>
            <p:cNvPr id="4" name="Rectangle 3"/>
            <p:cNvSpPr/>
            <p:nvPr/>
          </p:nvSpPr>
          <p:spPr>
            <a:xfrm>
              <a:off x="9614208" y="742950"/>
              <a:ext cx="1348740" cy="8334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9610725" y="1018381"/>
              <a:ext cx="1352223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9680291" y="709846"/>
              <a:ext cx="1213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/>
                <a:t>TrafficLight</a:t>
              </a:r>
              <a:endParaRPr lang="en-GB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610723" y="1018381"/>
              <a:ext cx="9604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1400" dirty="0"/>
                <a:t>- timer: int</a:t>
              </a:r>
              <a:endParaRPr lang="en-GB" sz="1400" dirty="0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79255-2A8C-4AA3-B8F6-8CE1D8D4B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4042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49D8A-3845-40CE-9158-9B1D6662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Yakindu: Concurrency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BECF2-F25F-46B9-9523-7F4532477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29F53D-AABC-40FA-97CF-129C35327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25</a:t>
            </a:fld>
            <a:endParaRPr lang="nl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2FB205-FC9C-4739-AC3D-2FF864282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810" y="1473999"/>
            <a:ext cx="9898380" cy="506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09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Workflow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924" y="1027906"/>
            <a:ext cx="6210151" cy="4976810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6132031" y="2972907"/>
            <a:ext cx="1021244" cy="243368"/>
          </a:xfrm>
          <a:prstGeom prst="round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tangle: Rounded Corners 11"/>
          <p:cNvSpPr/>
          <p:nvPr/>
        </p:nvSpPr>
        <p:spPr>
          <a:xfrm>
            <a:off x="6132031" y="3554725"/>
            <a:ext cx="1021244" cy="258450"/>
          </a:xfrm>
          <a:prstGeom prst="round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tangle: Rounded Corners 12"/>
          <p:cNvSpPr/>
          <p:nvPr/>
        </p:nvSpPr>
        <p:spPr>
          <a:xfrm>
            <a:off x="6132031" y="4186388"/>
            <a:ext cx="1021244" cy="239561"/>
          </a:xfrm>
          <a:prstGeom prst="round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40BA2-C8D5-4EF9-ACA3-A036F6D8C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69164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Yakindu: Simulation (Scaled Real-Time)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066" y="166521"/>
            <a:ext cx="1261734" cy="145273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10553219" y="365125"/>
            <a:ext cx="731525" cy="158750"/>
          </a:xfrm>
          <a:prstGeom prst="round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tangle: Rounded Corners 6"/>
          <p:cNvSpPr/>
          <p:nvPr/>
        </p:nvSpPr>
        <p:spPr>
          <a:xfrm>
            <a:off x="10553219" y="789780"/>
            <a:ext cx="731525" cy="162719"/>
          </a:xfrm>
          <a:prstGeom prst="round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tangle: Rounded Corners 7"/>
          <p:cNvSpPr/>
          <p:nvPr/>
        </p:nvSpPr>
        <p:spPr>
          <a:xfrm>
            <a:off x="10553219" y="1240468"/>
            <a:ext cx="731525" cy="166851"/>
          </a:xfrm>
          <a:prstGeom prst="round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0" name="2017-06-22_15-41-2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04975" y="1817855"/>
            <a:ext cx="8782050" cy="4757234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B414D2-926B-4191-9808-5D433DF62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1847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Workflow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924" y="1027906"/>
            <a:ext cx="6210151" cy="497681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7420931" y="2968626"/>
            <a:ext cx="1221419" cy="247650"/>
          </a:xfrm>
          <a:prstGeom prst="round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86780-21B7-4131-BEA6-34D24C695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636409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Statecharts Testing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382" y="1892501"/>
            <a:ext cx="7223775" cy="3889256"/>
          </a:xfrm>
        </p:spPr>
      </p:pic>
      <p:sp>
        <p:nvSpPr>
          <p:cNvPr id="6" name="Rectangle 5"/>
          <p:cNvSpPr/>
          <p:nvPr/>
        </p:nvSpPr>
        <p:spPr>
          <a:xfrm>
            <a:off x="2499136" y="2191760"/>
            <a:ext cx="1075765" cy="3291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Rectangle 6"/>
          <p:cNvSpPr/>
          <p:nvPr/>
        </p:nvSpPr>
        <p:spPr>
          <a:xfrm>
            <a:off x="3961897" y="2191760"/>
            <a:ext cx="3993102" cy="36986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tangle 7"/>
          <p:cNvSpPr/>
          <p:nvPr/>
        </p:nvSpPr>
        <p:spPr>
          <a:xfrm>
            <a:off x="8341995" y="1987806"/>
            <a:ext cx="1125708" cy="36986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TextBox 8"/>
          <p:cNvSpPr txBox="1"/>
          <p:nvPr/>
        </p:nvSpPr>
        <p:spPr>
          <a:xfrm>
            <a:off x="2465130" y="3522355"/>
            <a:ext cx="1143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Generator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26518" y="3522355"/>
            <a:ext cx="2074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System Under Study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41525" y="3522355"/>
            <a:ext cx="1026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Acceptor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6011650"/>
            <a:ext cx="10515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400" baseline="30000" dirty="0"/>
              <a:t>6 </a:t>
            </a:r>
            <a:r>
              <a:rPr lang="en-US" sz="1400" dirty="0"/>
              <a:t>Zeigler BP. Theory of modelling and simulation. New York: Wiley-</a:t>
            </a:r>
            <a:r>
              <a:rPr lang="en-US" sz="1400" dirty="0" err="1"/>
              <a:t>Interscience</a:t>
            </a:r>
            <a:r>
              <a:rPr lang="en-US" sz="1400" dirty="0"/>
              <a:t>, 1976.</a:t>
            </a:r>
          </a:p>
          <a:p>
            <a:r>
              <a:rPr lang="nl-BE" sz="1400" baseline="30000" dirty="0"/>
              <a:t>7 </a:t>
            </a:r>
            <a:r>
              <a:rPr lang="en-US" sz="1400" dirty="0" err="1"/>
              <a:t>Mamadou</a:t>
            </a:r>
            <a:r>
              <a:rPr lang="en-US" sz="1400" dirty="0"/>
              <a:t> K. </a:t>
            </a:r>
            <a:r>
              <a:rPr lang="en-US" sz="1400" dirty="0" err="1"/>
              <a:t>Traoré</a:t>
            </a:r>
            <a:r>
              <a:rPr lang="en-US" sz="1400" dirty="0"/>
              <a:t>, Alexandre </a:t>
            </a:r>
            <a:r>
              <a:rPr lang="en-US" sz="1400" dirty="0" err="1"/>
              <a:t>Muzy</a:t>
            </a:r>
            <a:r>
              <a:rPr lang="en-US" sz="1400" dirty="0"/>
              <a:t>, Capturing the dual relationship between simulation models and their context,</a:t>
            </a:r>
          </a:p>
          <a:p>
            <a:r>
              <a:rPr lang="en-US" sz="1400" dirty="0"/>
              <a:t>Simulation Modelling Practice and Theory, Volume 14, Issue 2, February 2006, Pages 126-142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814" y="209862"/>
            <a:ext cx="1827686" cy="1480826"/>
          </a:xfrm>
          <a:prstGeom prst="rect">
            <a:avLst/>
          </a:prstGeom>
        </p:spPr>
      </p:pic>
      <p:sp>
        <p:nvSpPr>
          <p:cNvPr id="12" name="Rectangle: Rounded Corners 11"/>
          <p:cNvSpPr/>
          <p:nvPr/>
        </p:nvSpPr>
        <p:spPr>
          <a:xfrm>
            <a:off x="10132382" y="341313"/>
            <a:ext cx="1033300" cy="203993"/>
          </a:xfrm>
          <a:prstGeom prst="round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6E43D85-572C-476E-9068-74452F0A2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590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Modelling Reactive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717530" cy="4351338"/>
          </a:xfrm>
        </p:spPr>
        <p:txBody>
          <a:bodyPr>
            <a:normAutofit/>
          </a:bodyPr>
          <a:lstStyle/>
          <a:p>
            <a:r>
              <a:rPr lang="nl-BE" dirty="0"/>
              <a:t>Interaction with the environment: reactive to </a:t>
            </a:r>
            <a:r>
              <a:rPr lang="nl-BE" i="1" dirty="0"/>
              <a:t>events</a:t>
            </a:r>
            <a:endParaRPr lang="nl-BE" dirty="0"/>
          </a:p>
          <a:p>
            <a:r>
              <a:rPr lang="nl-BE" dirty="0"/>
              <a:t>Autonomous behaviour: </a:t>
            </a:r>
            <a:r>
              <a:rPr lang="nl-BE" i="1" dirty="0"/>
              <a:t>timeouts</a:t>
            </a:r>
            <a:endParaRPr lang="nl-BE" dirty="0"/>
          </a:p>
          <a:p>
            <a:r>
              <a:rPr lang="nl-BE" dirty="0"/>
              <a:t>Partition system behaviour in </a:t>
            </a:r>
            <a:r>
              <a:rPr lang="nl-BE" i="1" dirty="0"/>
              <a:t>modes</a:t>
            </a:r>
            <a:r>
              <a:rPr lang="nl-BE" dirty="0"/>
              <a:t> (hierarchical) and </a:t>
            </a:r>
            <a:r>
              <a:rPr lang="nl-BE" i="1" dirty="0"/>
              <a:t>concurrent </a:t>
            </a:r>
            <a:r>
              <a:rPr lang="nl-BE" dirty="0"/>
              <a:t>units</a:t>
            </a:r>
          </a:p>
          <a:p>
            <a:r>
              <a:rPr lang="nl-BE" dirty="0"/>
              <a:t>Use programming language + threads and timeouts (OS)?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38200" y="6127234"/>
            <a:ext cx="1023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 dirty="0"/>
              <a:t>1</a:t>
            </a:r>
            <a:r>
              <a:rPr lang="en-US" dirty="0"/>
              <a:t>E. A. Lee, "The problem with threads," in </a:t>
            </a:r>
            <a:r>
              <a:rPr lang="en-US" i="1" dirty="0"/>
              <a:t>Computer</a:t>
            </a:r>
            <a:r>
              <a:rPr lang="en-US" dirty="0"/>
              <a:t>, vol. 39, no. 5, pp. 33-42, May 2006.</a:t>
            </a:r>
          </a:p>
        </p:txBody>
      </p:sp>
      <p:pic>
        <p:nvPicPr>
          <p:cNvPr id="2050" name="Picture 2" descr="Afbeeldingsresultaat voor edward lee simul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3" t="1" b="1"/>
          <a:stretch/>
        </p:blipFill>
        <p:spPr bwMode="auto">
          <a:xfrm>
            <a:off x="1262742" y="4031292"/>
            <a:ext cx="1289981" cy="132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63647" y="4031292"/>
            <a:ext cx="79792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/>
              <a:t>“Nontrivial software written with threads, semaphores, and </a:t>
            </a:r>
            <a:r>
              <a:rPr lang="en-US" sz="2400" i="1" dirty="0" err="1"/>
              <a:t>mutexes</a:t>
            </a:r>
            <a:r>
              <a:rPr lang="en-US" sz="2400" i="1" dirty="0"/>
              <a:t> are incomprehensible to humans”</a:t>
            </a:r>
            <a:r>
              <a:rPr lang="en-US" sz="2400" baseline="30000" dirty="0"/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296048" y="1433090"/>
            <a:ext cx="11556862" cy="4061672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extBox 6"/>
          <p:cNvSpPr txBox="1"/>
          <p:nvPr/>
        </p:nvSpPr>
        <p:spPr>
          <a:xfrm rot="20496831">
            <a:off x="1044217" y="2774700"/>
            <a:ext cx="9019263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800" dirty="0">
                <a:solidFill>
                  <a:srgbClr val="FF0000"/>
                </a:solidFill>
              </a:rPr>
              <a:t>Programming language (and OS) is too low-level</a:t>
            </a:r>
          </a:p>
          <a:p>
            <a:pPr algn="ctr"/>
            <a:r>
              <a:rPr lang="nl-BE" sz="2800" dirty="0">
                <a:solidFill>
                  <a:srgbClr val="FF0000"/>
                </a:solidFill>
              </a:rPr>
              <a:t>   -&gt; most appropriate formalism: “what” vs. “how”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881D8-2C7E-4BF8-AC75-BF1DC2B55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6074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BE" dirty="0"/>
              <a:t>Orthogonal Components (White-Box)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41" y="2073430"/>
            <a:ext cx="7080518" cy="385572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814" y="209862"/>
            <a:ext cx="1827686" cy="1480826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10132382" y="341313"/>
            <a:ext cx="1033300" cy="203993"/>
          </a:xfrm>
          <a:prstGeom prst="round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0E5425-6A0D-4B72-BC62-D6E0F94D3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30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381882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Workflow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924" y="1027906"/>
            <a:ext cx="6210151" cy="497681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7762970" y="3562349"/>
            <a:ext cx="603155" cy="254001"/>
          </a:xfrm>
          <a:prstGeom prst="round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58DC26-4BDE-4D3F-849B-022A5C885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31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817750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Yakindu: Testing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18" y="1495424"/>
            <a:ext cx="11642963" cy="496887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814" y="209862"/>
            <a:ext cx="1827686" cy="1480826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10413370" y="848278"/>
            <a:ext cx="521330" cy="199471"/>
          </a:xfrm>
          <a:prstGeom prst="round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B800F1-CBA5-4531-A594-76F37757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32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922842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Yakindu: Testing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18" y="1495424"/>
            <a:ext cx="11642963" cy="4968876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17" y="1495424"/>
            <a:ext cx="11642963" cy="49688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17" y="1690688"/>
            <a:ext cx="1295204" cy="1383312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659631" y="2894658"/>
            <a:ext cx="2435993" cy="340341"/>
          </a:xfrm>
          <a:prstGeom prst="roundRect">
            <a:avLst/>
          </a:prstGeom>
          <a:solidFill>
            <a:srgbClr val="70AD4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1" y="5425575"/>
            <a:ext cx="10031729" cy="882063"/>
          </a:xfrm>
        </p:spPr>
      </p:pic>
      <p:sp>
        <p:nvSpPr>
          <p:cNvPr id="8" name="Rectangle: Rounded Corners 7"/>
          <p:cNvSpPr/>
          <p:nvPr/>
        </p:nvSpPr>
        <p:spPr>
          <a:xfrm>
            <a:off x="659630" y="3353554"/>
            <a:ext cx="2435994" cy="362465"/>
          </a:xfrm>
          <a:prstGeom prst="round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TextBox 8"/>
          <p:cNvSpPr txBox="1"/>
          <p:nvPr/>
        </p:nvSpPr>
        <p:spPr>
          <a:xfrm>
            <a:off x="814739" y="1461133"/>
            <a:ext cx="1036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/>
              <a:t>Interface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00193" y="4759889"/>
            <a:ext cx="1707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/>
              <a:t>Synchronization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569719" y="1851946"/>
            <a:ext cx="8031731" cy="2342794"/>
            <a:chOff x="3569719" y="1851946"/>
            <a:chExt cx="8031731" cy="234279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69720" y="2221278"/>
              <a:ext cx="8031730" cy="197346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569719" y="1851946"/>
              <a:ext cx="976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/>
                <a:t>Callback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814" y="209862"/>
            <a:ext cx="1827686" cy="1480826"/>
          </a:xfrm>
          <a:prstGeom prst="rect">
            <a:avLst/>
          </a:prstGeom>
        </p:spPr>
      </p:pic>
      <p:sp>
        <p:nvSpPr>
          <p:cNvPr id="17" name="Rectangle: Rounded Corners 16"/>
          <p:cNvSpPr/>
          <p:nvPr/>
        </p:nvSpPr>
        <p:spPr>
          <a:xfrm>
            <a:off x="10413370" y="848278"/>
            <a:ext cx="521330" cy="199471"/>
          </a:xfrm>
          <a:prstGeom prst="round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28B863-5649-4825-BEEF-B5BFE2F94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33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3872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22222E-6 L 0.07813 0.112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-0.03945 -0.0354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-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Yakindu: Testing</a:t>
            </a:r>
          </a:p>
        </p:txBody>
      </p:sp>
      <p:pic>
        <p:nvPicPr>
          <p:cNvPr id="4" name="2017-04-18_16-14-1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6355.8549"/>
                    <p14:bmk name="Bookmark 2" time="15465.9136"/>
                    <p14:bmk name="Bookmark 3" time="40359.6787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2515" y="1690688"/>
            <a:ext cx="9306969" cy="50415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814" y="209862"/>
            <a:ext cx="1827686" cy="1480826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10413370" y="848278"/>
            <a:ext cx="521330" cy="199471"/>
          </a:xfrm>
          <a:prstGeom prst="round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6FD91D-9178-4466-8555-955685036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34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7174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video>
                  <p:cMediaNode vol="80000">
                    <p:cTn id="2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"/>
                      </p:tgtEl>
                    </p:cond>
                  </p:nextCondLst>
                </p:seq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2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2"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7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3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video>
                  <p:cMediaNode vol="80000">
                    <p:cTn id="2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</p:childTnLst>
            </p:cTn>
          </p:par>
        </p:tn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Workflow</a:t>
            </a:r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924" y="1027906"/>
            <a:ext cx="6210151" cy="497681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6975088" y="5291138"/>
            <a:ext cx="1187837" cy="238125"/>
          </a:xfrm>
          <a:prstGeom prst="round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D83825-A1EA-4321-8866-3E33C9A74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35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556243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Code Generation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318170" y="2668708"/>
            <a:ext cx="9715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248506" y="2322831"/>
            <a:ext cx="111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interrupts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8517" y="5288340"/>
            <a:ext cx="23583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b="1" dirty="0"/>
              <a:t>Interface</a:t>
            </a:r>
            <a:r>
              <a:rPr lang="nl-BE" sz="16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/>
              <a:t>setRed(boolean)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/>
              <a:t>setGreen(boolean)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/>
              <a:t>setYellow(boolean)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/>
              <a:t>setTimerValue(int)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/>
              <a:t>setTimerColour(string)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59384" y="5288340"/>
            <a:ext cx="57743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b="1" dirty="0"/>
              <a:t>Interface</a:t>
            </a:r>
            <a:r>
              <a:rPr lang="nl-BE" sz="16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/>
              <a:t>in event </a:t>
            </a:r>
            <a:r>
              <a:rPr lang="nl-BE" sz="1600" i="1" dirty="0"/>
              <a:t>police_interrupt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/>
              <a:t>in event </a:t>
            </a:r>
            <a:r>
              <a:rPr lang="nl-BE" sz="1600" i="1" dirty="0"/>
              <a:t>toggle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/>
              <a:t>out event </a:t>
            </a:r>
            <a:r>
              <a:rPr lang="nl-BE" sz="1600" i="1" dirty="0"/>
              <a:t>updateTimerColour: </a:t>
            </a:r>
            <a:r>
              <a:rPr lang="nl-BE" sz="1600" dirty="0"/>
              <a:t>string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/>
              <a:t>out event </a:t>
            </a:r>
            <a:r>
              <a:rPr lang="nl-BE" sz="1600" i="1" dirty="0"/>
              <a:t>updateTimerValue: </a:t>
            </a:r>
            <a:r>
              <a:rPr lang="nl-BE" sz="1600" dirty="0"/>
              <a:t>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/>
              <a:t>out event </a:t>
            </a:r>
            <a:r>
              <a:rPr lang="nl-BE" sz="1600" i="1" dirty="0"/>
              <a:t>displayRed</a:t>
            </a:r>
            <a:r>
              <a:rPr lang="nl-BE" sz="1600" dirty="0"/>
              <a:t>, </a:t>
            </a:r>
            <a:r>
              <a:rPr lang="nl-BE" sz="1600" i="1" dirty="0"/>
              <a:t>displayYellow</a:t>
            </a:r>
            <a:r>
              <a:rPr lang="nl-BE" sz="1600" dirty="0"/>
              <a:t>, </a:t>
            </a:r>
            <a:r>
              <a:rPr lang="nl-BE" sz="1600" i="1" dirty="0"/>
              <a:t>displayGreen</a:t>
            </a:r>
            <a:r>
              <a:rPr lang="nl-BE" sz="1600" dirty="0"/>
              <a:t>, </a:t>
            </a:r>
            <a:r>
              <a:rPr lang="nl-BE" sz="1600" i="1" dirty="0"/>
              <a:t>displayNone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02585" y="3779509"/>
            <a:ext cx="802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events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318170" y="4127886"/>
            <a:ext cx="9715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20" y="202628"/>
            <a:ext cx="1940880" cy="1365548"/>
          </a:xfrm>
        </p:spPr>
      </p:pic>
      <p:sp>
        <p:nvSpPr>
          <p:cNvPr id="20" name="Rectangle: Rounded Corners 19"/>
          <p:cNvSpPr/>
          <p:nvPr/>
        </p:nvSpPr>
        <p:spPr>
          <a:xfrm>
            <a:off x="9765629" y="943495"/>
            <a:ext cx="1030959" cy="203200"/>
          </a:xfrm>
          <a:prstGeom prst="round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17" y="1677238"/>
            <a:ext cx="1553106" cy="3573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9384" y="1734385"/>
            <a:ext cx="8678165" cy="351631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07FDC3-AE7C-4AC5-90C2-E16BD269F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36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5686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Generated Code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624" y="2359552"/>
            <a:ext cx="3238952" cy="1914792"/>
          </a:xfrm>
        </p:spPr>
      </p:pic>
      <p:sp>
        <p:nvSpPr>
          <p:cNvPr id="6" name="TextBox 5"/>
          <p:cNvSpPr txBox="1"/>
          <p:nvPr/>
        </p:nvSpPr>
        <p:spPr>
          <a:xfrm>
            <a:off x="1847624" y="1990220"/>
            <a:ext cx="60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/>
              <a:t>Files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43100" y="5097780"/>
            <a:ext cx="2514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nl-BE" b="1" dirty="0"/>
              <a:t>8 files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BE" b="1" dirty="0"/>
              <a:t>1311 lines of code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BE" b="1" dirty="0"/>
              <a:t>302 manual (UI) code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414431" y="105118"/>
            <a:ext cx="6442289" cy="6423660"/>
            <a:chOff x="5483011" y="90562"/>
            <a:chExt cx="6442289" cy="6738358"/>
          </a:xfrm>
        </p:grpSpPr>
        <p:sp>
          <p:nvSpPr>
            <p:cNvPr id="7" name="TextBox 6"/>
            <p:cNvSpPr txBox="1"/>
            <p:nvPr/>
          </p:nvSpPr>
          <p:spPr>
            <a:xfrm>
              <a:off x="5483011" y="180459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/>
                <a:t>Sample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50731" t="7160" r="33404" b="18749"/>
            <a:stretch/>
          </p:blipFill>
          <p:spPr>
            <a:xfrm>
              <a:off x="6794833" y="90562"/>
              <a:ext cx="5130467" cy="6738358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524FC2-3982-43EF-B0ED-CE994552B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37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6608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03939" y="5847651"/>
            <a:ext cx="4924425" cy="647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6016" y="180459"/>
            <a:ext cx="1036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/>
              <a:t>Interface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36435" y="5802169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/>
              <a:t>Runner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6016" y="2694854"/>
            <a:ext cx="1157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/>
              <a:t>Generator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16" y="3064186"/>
            <a:ext cx="3363004" cy="357376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968764" y="180459"/>
            <a:ext cx="7788860" cy="5374568"/>
            <a:chOff x="3968764" y="180459"/>
            <a:chExt cx="7788860" cy="5374568"/>
          </a:xfrm>
        </p:grpSpPr>
        <p:sp>
          <p:nvSpPr>
            <p:cNvPr id="14" name="TextBox 13"/>
            <p:cNvSpPr txBox="1"/>
            <p:nvPr/>
          </p:nvSpPr>
          <p:spPr>
            <a:xfrm>
              <a:off x="3968764" y="180459"/>
              <a:ext cx="14033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b="1" dirty="0"/>
                <a:t>Setup Code</a:t>
              </a:r>
            </a:p>
            <a:p>
              <a:r>
                <a:rPr lang="nl-BE" b="1" dirty="0"/>
                <a:t>(Excerpt)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37546" y="180459"/>
              <a:ext cx="6620078" cy="5374568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016" y="504580"/>
            <a:ext cx="1855886" cy="220473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F6D6AF-86D8-4224-BA9C-A118DFCD6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38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4091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Deployed Application (Scaled Real-Time)</a:t>
            </a:r>
          </a:p>
        </p:txBody>
      </p:sp>
      <p:pic>
        <p:nvPicPr>
          <p:cNvPr id="8" name="2017-06-22_15-59-2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48263" y="1825625"/>
            <a:ext cx="1893887" cy="435133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826202-C61B-4A2E-BD53-D55340FA9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39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1700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Discrete-Event Abstraction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508" y="1663022"/>
            <a:ext cx="6316983" cy="4856827"/>
          </a:xfrm>
        </p:spPr>
      </p:pic>
      <p:sp>
        <p:nvSpPr>
          <p:cNvPr id="8" name="Rectangle 7"/>
          <p:cNvSpPr/>
          <p:nvPr/>
        </p:nvSpPr>
        <p:spPr>
          <a:xfrm>
            <a:off x="2820577" y="1661160"/>
            <a:ext cx="6550844" cy="14839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tangle 8"/>
          <p:cNvSpPr/>
          <p:nvPr/>
        </p:nvSpPr>
        <p:spPr>
          <a:xfrm>
            <a:off x="2786742" y="5086858"/>
            <a:ext cx="6467749" cy="14833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Rectangle 9"/>
          <p:cNvSpPr/>
          <p:nvPr/>
        </p:nvSpPr>
        <p:spPr>
          <a:xfrm>
            <a:off x="2900173" y="3215754"/>
            <a:ext cx="6442711" cy="18646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507" y="3367244"/>
            <a:ext cx="6316984" cy="1654447"/>
          </a:xfrm>
          <a:prstGeom prst="rect">
            <a:avLst/>
          </a:prstGeom>
        </p:spPr>
      </p:pic>
      <p:pic>
        <p:nvPicPr>
          <p:cNvPr id="11" name="Picture 2" descr="Afbeeldingsresulta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094" y="365125"/>
            <a:ext cx="1698338" cy="235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H="1">
            <a:off x="5200650" y="1661160"/>
            <a:ext cx="5734" cy="497425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559982" y="1663022"/>
            <a:ext cx="11876" cy="4959494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729650" y="1661160"/>
            <a:ext cx="11876" cy="4959494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288242" y="1690688"/>
            <a:ext cx="11876" cy="4959494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820159" y="1690688"/>
            <a:ext cx="0" cy="4959494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092440" y="1661160"/>
            <a:ext cx="1187" cy="4989022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109653" y="1675924"/>
            <a:ext cx="11876" cy="4959494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74BACD-8D29-4256-AB76-225283139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5034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0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Recap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BE" dirty="0"/>
              <a:t>Model the behaviour of complex, timed, reactive, autonomous systems</a:t>
            </a:r>
          </a:p>
          <a:p>
            <a:pPr lvl="1"/>
            <a:r>
              <a:rPr lang="nl-BE" dirty="0"/>
              <a:t>“What” instead of “How” (= implemented by Statecharts compiler)</a:t>
            </a:r>
          </a:p>
          <a:p>
            <a:r>
              <a:rPr lang="nl-BE" dirty="0"/>
              <a:t>Abstractions:</a:t>
            </a:r>
          </a:p>
          <a:p>
            <a:pPr lvl="1"/>
            <a:r>
              <a:rPr lang="nl-BE" dirty="0"/>
              <a:t>States (composite, orthogonal)</a:t>
            </a:r>
          </a:p>
          <a:p>
            <a:pPr lvl="1"/>
            <a:r>
              <a:rPr lang="nl-BE" dirty="0"/>
              <a:t>Transitions</a:t>
            </a:r>
          </a:p>
          <a:p>
            <a:pPr lvl="1"/>
            <a:r>
              <a:rPr lang="nl-BE" dirty="0"/>
              <a:t>Timeouts</a:t>
            </a:r>
          </a:p>
          <a:p>
            <a:pPr lvl="1"/>
            <a:r>
              <a:rPr lang="nl-BE" dirty="0"/>
              <a:t>Events</a:t>
            </a:r>
          </a:p>
          <a:p>
            <a:r>
              <a:rPr lang="nl-BE" dirty="0"/>
              <a:t>Tool support:</a:t>
            </a:r>
          </a:p>
          <a:p>
            <a:pPr lvl="1"/>
            <a:r>
              <a:rPr lang="nl-BE" dirty="0"/>
              <a:t>Yakindu</a:t>
            </a:r>
          </a:p>
          <a:p>
            <a:pPr lvl="1"/>
            <a:r>
              <a:rPr lang="nl-BE" dirty="0"/>
              <a:t>SCCD</a:t>
            </a:r>
            <a:r>
              <a:rPr lang="nl-BE" baseline="30000" dirty="0"/>
              <a:t>8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6176963"/>
            <a:ext cx="10515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400" baseline="30000" dirty="0"/>
              <a:t>8 </a:t>
            </a:r>
            <a:r>
              <a:rPr lang="en-US" sz="1400" dirty="0"/>
              <a:t>Simon Van </a:t>
            </a:r>
            <a:r>
              <a:rPr lang="en-US" sz="1400" dirty="0" err="1"/>
              <a:t>Mierlo</a:t>
            </a:r>
            <a:r>
              <a:rPr lang="en-US" sz="1400" dirty="0"/>
              <a:t>, </a:t>
            </a:r>
            <a:r>
              <a:rPr lang="en-US" sz="1400" dirty="0" err="1"/>
              <a:t>Yentl</a:t>
            </a:r>
            <a:r>
              <a:rPr lang="en-US" sz="1400" dirty="0"/>
              <a:t> Van </a:t>
            </a:r>
            <a:r>
              <a:rPr lang="en-US" sz="1400" dirty="0" err="1"/>
              <a:t>Tendeloo</a:t>
            </a:r>
            <a:r>
              <a:rPr lang="en-US" sz="1400" dirty="0"/>
              <a:t>, Bart Meyers, </a:t>
            </a:r>
            <a:r>
              <a:rPr lang="en-US" sz="1400" dirty="0" err="1"/>
              <a:t>Joeri</a:t>
            </a:r>
            <a:r>
              <a:rPr lang="en-US" sz="1400" dirty="0"/>
              <a:t> </a:t>
            </a:r>
            <a:r>
              <a:rPr lang="en-US" sz="1400" dirty="0" err="1"/>
              <a:t>Exelmans</a:t>
            </a:r>
            <a:r>
              <a:rPr lang="en-US" sz="1400" dirty="0"/>
              <a:t>, and Hans </a:t>
            </a:r>
            <a:r>
              <a:rPr lang="en-US" sz="1400" dirty="0" err="1"/>
              <a:t>Vangheluwe</a:t>
            </a:r>
            <a:r>
              <a:rPr lang="en-US" sz="1400" dirty="0"/>
              <a:t>. SCCD: SCXML extended with class diagrams. In 3rd Workshop on Engineering Interactive Systems with SCXML, part of EICS 2016, 2016.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5E4196-36E6-4675-8DD8-A44358DC6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40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68322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Statecharts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Visual (topological, not geometric) formalism</a:t>
            </a:r>
          </a:p>
          <a:p>
            <a:r>
              <a:rPr lang="nl-BE" dirty="0"/>
              <a:t>Precisely defined syntax and semantics</a:t>
            </a:r>
          </a:p>
          <a:p>
            <a:r>
              <a:rPr lang="nl-BE" dirty="0"/>
              <a:t>Many uses:</a:t>
            </a:r>
          </a:p>
          <a:p>
            <a:pPr lvl="1"/>
            <a:r>
              <a:rPr lang="nl-BE" dirty="0"/>
              <a:t>Documentation (for human communication)</a:t>
            </a:r>
          </a:p>
          <a:p>
            <a:pPr lvl="1"/>
            <a:r>
              <a:rPr lang="nl-BE" dirty="0"/>
              <a:t>Analysis (of behavioural properties)</a:t>
            </a:r>
          </a:p>
          <a:p>
            <a:pPr lvl="1"/>
            <a:r>
              <a:rPr lang="nl-BE" dirty="0"/>
              <a:t>Simulation</a:t>
            </a:r>
          </a:p>
          <a:p>
            <a:pPr lvl="1"/>
            <a:r>
              <a:rPr lang="nl-BE" dirty="0"/>
              <a:t>Code synthesis</a:t>
            </a:r>
          </a:p>
          <a:p>
            <a:pPr lvl="1"/>
            <a:r>
              <a:rPr lang="nl-BE" dirty="0"/>
              <a:t>… and derived, such as testing, optimization, …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600200" y="3909060"/>
            <a:ext cx="4411980" cy="74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DB10B-4C9C-4DFF-A009-83DEAEF06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4781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Statecharts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Introduced by David Harel in 1987</a:t>
            </a:r>
            <a:r>
              <a:rPr lang="nl-BE" baseline="30000" dirty="0"/>
              <a:t>2</a:t>
            </a:r>
          </a:p>
          <a:p>
            <a:r>
              <a:rPr lang="nl-BE" dirty="0"/>
              <a:t>Notation based on higraphs = hypergraphs + Venn diagrams</a:t>
            </a:r>
          </a:p>
          <a:p>
            <a:r>
              <a:rPr lang="nl-BE" dirty="0"/>
              <a:t>Semantics extend deterministic finite state automata with:</a:t>
            </a:r>
          </a:p>
          <a:p>
            <a:pPr lvl="1"/>
            <a:r>
              <a:rPr lang="nl-BE" dirty="0"/>
              <a:t>Depth (Hierarchy)</a:t>
            </a:r>
          </a:p>
          <a:p>
            <a:pPr lvl="1"/>
            <a:r>
              <a:rPr lang="nl-BE" dirty="0"/>
              <a:t>Orthogonality</a:t>
            </a:r>
          </a:p>
          <a:p>
            <a:pPr lvl="1"/>
            <a:r>
              <a:rPr lang="nl-BE" dirty="0"/>
              <a:t>Broadcast Communication</a:t>
            </a:r>
          </a:p>
          <a:p>
            <a:pPr lvl="1"/>
            <a:r>
              <a:rPr lang="nl-BE" dirty="0"/>
              <a:t>Time</a:t>
            </a:r>
          </a:p>
          <a:p>
            <a:pPr lvl="1"/>
            <a:r>
              <a:rPr lang="nl-BE" dirty="0"/>
              <a:t>History</a:t>
            </a:r>
          </a:p>
          <a:p>
            <a:pPr lvl="1"/>
            <a:r>
              <a:rPr lang="nl-BE" dirty="0"/>
              <a:t>Syntactic sugar, such as enter/exit actions</a:t>
            </a:r>
          </a:p>
          <a:p>
            <a:pPr lvl="1"/>
            <a:endParaRPr lang="nl-BE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6310005"/>
            <a:ext cx="105210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aseline="30000" dirty="0"/>
              <a:t>2</a:t>
            </a:r>
            <a:r>
              <a:rPr lang="en-US" sz="1400" dirty="0"/>
              <a:t>David Harel, Statecharts: a visual formalism for complex systems, Science of Computer Programming, Volume 8, Issue 3, 1987, Pages 231-274</a:t>
            </a:r>
            <a:endParaRPr lang="nl-BE" sz="1400" dirty="0"/>
          </a:p>
        </p:txBody>
      </p:sp>
      <p:pic>
        <p:nvPicPr>
          <p:cNvPr id="3074" name="Picture 2" descr="Afbeeldingsresultaat voor david har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25" y="142565"/>
            <a:ext cx="1450975" cy="177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7395A-B1FB-4142-B5DB-9F032B423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579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Running Example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9" t="1852" r="1823" b="7156"/>
          <a:stretch/>
        </p:blipFill>
        <p:spPr bwMode="auto">
          <a:xfrm>
            <a:off x="4416809" y="2340906"/>
            <a:ext cx="3074477" cy="27394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policeman traffi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5" r="22958" b="323"/>
          <a:stretch/>
        </p:blipFill>
        <p:spPr bwMode="auto">
          <a:xfrm>
            <a:off x="8977350" y="3641888"/>
            <a:ext cx="2519738" cy="2812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54314" y="1970188"/>
            <a:ext cx="1639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/>
              <a:t>(Physical) Plant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77350" y="1197224"/>
            <a:ext cx="141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/>
              <a:t>Environment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0330" y="1970188"/>
            <a:ext cx="1143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/>
              <a:t>Controller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653170" y="2547483"/>
            <a:ext cx="7011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649106" y="3859058"/>
            <a:ext cx="7228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524212" y="2524126"/>
            <a:ext cx="1393651" cy="34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7389131" y="4679162"/>
            <a:ext cx="14803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33793" y="1910609"/>
            <a:ext cx="679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nl-BE" dirty="0"/>
          </a:p>
          <a:p>
            <a:pPr algn="ctr"/>
            <a:r>
              <a:rPr lang="nl-BE" dirty="0"/>
              <a:t>input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31445" y="3212727"/>
            <a:ext cx="833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BE" dirty="0"/>
          </a:p>
          <a:p>
            <a:pPr algn="ctr"/>
            <a:r>
              <a:rPr lang="nl-BE" dirty="0"/>
              <a:t>output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56088" y="2177292"/>
            <a:ext cx="139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&lt;&lt;observe&gt;&gt;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717954" y="4328880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&lt;&lt;act&gt;&gt;</a:t>
            </a:r>
          </a:p>
        </p:txBody>
      </p:sp>
      <p:pic>
        <p:nvPicPr>
          <p:cNvPr id="4098" name="Picture 2" descr="Afbeeldingsresultaat voor switch butt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731" y="4478956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fbeeldingsresultaat voor question mar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30" y="2361958"/>
            <a:ext cx="2716281" cy="27162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 flipH="1" flipV="1">
            <a:off x="7536120" y="2840291"/>
            <a:ext cx="1344491" cy="14206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2777867">
            <a:off x="7541232" y="3174510"/>
            <a:ext cx="1393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&lt;&lt;observe&gt;&gt;</a:t>
            </a:r>
          </a:p>
        </p:txBody>
      </p:sp>
      <p:pic>
        <p:nvPicPr>
          <p:cNvPr id="4" name="Picture 2" descr="https://s1.cdn.autoevolution.com/images/news/most-common-motorcycle-myths-debunked-part-5-48029_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697" y="1566556"/>
            <a:ext cx="2534391" cy="190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CC77BF-FAF5-4DC6-8BD6-239346C0E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7839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8" grpId="0"/>
      <p:bldP spid="19" grpId="0"/>
      <p:bldP spid="23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9" t="1852" r="1823" b="7156"/>
          <a:stretch/>
        </p:blipFill>
        <p:spPr bwMode="auto">
          <a:xfrm>
            <a:off x="4093410" y="1721038"/>
            <a:ext cx="1519036" cy="13534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Deployment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936" y="2455827"/>
            <a:ext cx="1757622" cy="4044023"/>
          </a:xfrm>
          <a:prstGeom prst="rect">
            <a:avLst/>
          </a:prstGeom>
        </p:spPr>
      </p:pic>
      <p:pic>
        <p:nvPicPr>
          <p:cNvPr id="5" name="Picture 4" descr="Afbeeldingsresultaat voor microchi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6" b="13438"/>
          <a:stretch/>
        </p:blipFill>
        <p:spPr bwMode="auto">
          <a:xfrm>
            <a:off x="838200" y="4204325"/>
            <a:ext cx="3415671" cy="22955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fbeeldingsresultaat voor policeman traffi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5" r="22958" b="323"/>
          <a:stretch/>
        </p:blipFill>
        <p:spPr bwMode="auto">
          <a:xfrm>
            <a:off x="6683197" y="2466832"/>
            <a:ext cx="1182360" cy="13195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095658" y="1386993"/>
            <a:ext cx="1320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b="1" dirty="0"/>
              <a:t>(Physical) Plant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31727" y="963960"/>
            <a:ext cx="114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b="1" dirty="0"/>
              <a:t>Environment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06133" y="1413261"/>
            <a:ext cx="934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b="1" dirty="0"/>
              <a:t>Controller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055754" y="1952298"/>
            <a:ext cx="975360" cy="38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3055754" y="2868593"/>
            <a:ext cx="975360" cy="38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197442" y="1690688"/>
            <a:ext cx="691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1400" dirty="0"/>
              <a:t>system</a:t>
            </a:r>
          </a:p>
          <a:p>
            <a:pPr algn="ctr"/>
            <a:r>
              <a:rPr lang="nl-BE" sz="1400" dirty="0"/>
              <a:t>input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98164" y="2606983"/>
            <a:ext cx="691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1400" dirty="0"/>
              <a:t>system</a:t>
            </a:r>
          </a:p>
          <a:p>
            <a:pPr algn="ctr"/>
            <a:r>
              <a:rPr lang="nl-BE" sz="1400" dirty="0"/>
              <a:t>output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71243" y="1691135"/>
            <a:ext cx="11262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/>
              <a:t>&lt;&lt;observe&gt;&gt;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01529" y="2597552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/>
              <a:t>&lt;&lt;act&gt;&gt;</a:t>
            </a:r>
          </a:p>
        </p:txBody>
      </p:sp>
      <p:pic>
        <p:nvPicPr>
          <p:cNvPr id="20" name="Picture 4" descr="Afbeeldingsresultaat voor question mar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133" y="1753844"/>
            <a:ext cx="1320678" cy="13206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Arrow Connector 32"/>
          <p:cNvCxnSpPr/>
          <p:nvPr/>
        </p:nvCxnSpPr>
        <p:spPr>
          <a:xfrm flipH="1" flipV="1">
            <a:off x="5656367" y="1971601"/>
            <a:ext cx="975360" cy="38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1531620" y="1375663"/>
            <a:ext cx="1665822" cy="19161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2364531" y="3419475"/>
            <a:ext cx="0" cy="67627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733675" y="3419475"/>
            <a:ext cx="6629400" cy="1093074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1531620" y="1374225"/>
            <a:ext cx="4243046" cy="19176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3" name="TextBox 42"/>
          <p:cNvSpPr txBox="1"/>
          <p:nvPr/>
        </p:nvSpPr>
        <p:spPr>
          <a:xfrm>
            <a:off x="4082473" y="1386992"/>
            <a:ext cx="1472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b="1" dirty="0"/>
              <a:t>(Simulated) Plant</a:t>
            </a:r>
          </a:p>
        </p:txBody>
      </p:sp>
      <p:pic>
        <p:nvPicPr>
          <p:cNvPr id="5122" name="Picture 2" descr="Afbeeldingsresultaat voor computer ico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" r="5441"/>
          <a:stretch/>
        </p:blipFill>
        <p:spPr bwMode="auto">
          <a:xfrm>
            <a:off x="6690422" y="1704661"/>
            <a:ext cx="1182361" cy="13267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2213688" y="3509446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/>
              <a:t>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654682" y="3528088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/>
              <a:t>2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488781" y="2883538"/>
            <a:ext cx="1142947" cy="49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2" descr="Afbeeldingsresultaat voor switch butt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153" y="2730994"/>
            <a:ext cx="275198" cy="27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3565" y="1262478"/>
            <a:ext cx="1182360" cy="88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0" name="Straight Arrow Connector 59"/>
          <p:cNvCxnSpPr/>
          <p:nvPr/>
        </p:nvCxnSpPr>
        <p:spPr>
          <a:xfrm flipH="1" flipV="1">
            <a:off x="5674742" y="2062702"/>
            <a:ext cx="901318" cy="7416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 rot="2375119">
            <a:off x="5640063" y="2198018"/>
            <a:ext cx="11262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/>
              <a:t>&lt;&lt;observe&gt;&gt;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665434" y="1395277"/>
            <a:ext cx="114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b="1" dirty="0"/>
              <a:t>Environment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1D993A-C7E8-47D5-95BF-1830931F0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6108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5" grpId="0" animBg="1"/>
      <p:bldP spid="35" grpId="1" animBg="1"/>
      <p:bldP spid="40" grpId="0" animBg="1"/>
      <p:bldP spid="43" grpId="0"/>
      <p:bldP spid="44" grpId="0" animBg="1"/>
      <p:bldP spid="46" grpId="0" animBg="1"/>
      <p:bldP spid="61" grpId="0"/>
      <p:bldP spid="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Workflow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924" y="1027906"/>
            <a:ext cx="6210151" cy="4976811"/>
          </a:xfrm>
        </p:spPr>
      </p:pic>
      <p:sp>
        <p:nvSpPr>
          <p:cNvPr id="8" name="Rectangle: Rounded Corners 7"/>
          <p:cNvSpPr/>
          <p:nvPr/>
        </p:nvSpPr>
        <p:spPr>
          <a:xfrm>
            <a:off x="6959599" y="1225550"/>
            <a:ext cx="1012826" cy="260350"/>
          </a:xfrm>
          <a:prstGeom prst="round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Rectangle 2"/>
          <p:cNvSpPr/>
          <p:nvPr/>
        </p:nvSpPr>
        <p:spPr>
          <a:xfrm>
            <a:off x="409892" y="5945974"/>
            <a:ext cx="115862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400" baseline="30000" dirty="0"/>
              <a:t>3 </a:t>
            </a:r>
            <a:r>
              <a:rPr lang="nl-BE" sz="1400" dirty="0"/>
              <a:t>Hans Vangheluwe and Ghislain C. Vansteenkiste. A multi-paradigm modeling and simulation methodology: Formalisms and languages. In European Simulation Symposium (ESS), pages 168-172. Society for Computer Simulation International (SCS), October 1996. Genoa, Italy.</a:t>
            </a:r>
          </a:p>
        </p:txBody>
      </p:sp>
      <p:sp>
        <p:nvSpPr>
          <p:cNvPr id="4" name="Rectangle 3"/>
          <p:cNvSpPr/>
          <p:nvPr/>
        </p:nvSpPr>
        <p:spPr>
          <a:xfrm>
            <a:off x="409892" y="6357276"/>
            <a:ext cx="105194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400" baseline="30000" dirty="0"/>
              <a:t>4 </a:t>
            </a:r>
            <a:r>
              <a:rPr lang="nl-BE" sz="1400" dirty="0"/>
              <a:t>FTG+PM: An Integrated Framework for Investigating Model Transformation Chains,  Levi Lúcio, Sadaf Mustafiz, Joachim Denil, Hans Vangheluwe, Maris Jukss. System Design Languages Forum (SDL) 2013, Montreal, Quebec.  LNCS Volume 7916, pp 182-202, 2013.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D51D2D-5A0E-45AC-864F-F6FFEEB82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91B7-FB56-4DA3-A9DD-D1CEBA4B1AB2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3376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7825</TotalTime>
  <Words>1657</Words>
  <Application>Microsoft Office PowerPoint</Application>
  <PresentationFormat>Widescreen</PresentationFormat>
  <Paragraphs>291</Paragraphs>
  <Slides>40</Slides>
  <Notes>25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Wingdings</vt:lpstr>
      <vt:lpstr>Office Theme</vt:lpstr>
      <vt:lpstr>An Introduction to Statecharts Modelling and Simulation</vt:lpstr>
      <vt:lpstr>Complex Systems</vt:lpstr>
      <vt:lpstr>Modelling Reactive Systems</vt:lpstr>
      <vt:lpstr>Discrete-Event Abstraction</vt:lpstr>
      <vt:lpstr>Statecharts</vt:lpstr>
      <vt:lpstr>Statecharts History</vt:lpstr>
      <vt:lpstr>Running Example</vt:lpstr>
      <vt:lpstr>Deployment</vt:lpstr>
      <vt:lpstr>Workflow</vt:lpstr>
      <vt:lpstr>Requirements</vt:lpstr>
      <vt:lpstr>Workflow</vt:lpstr>
      <vt:lpstr>States</vt:lpstr>
      <vt:lpstr>Default State</vt:lpstr>
      <vt:lpstr>Transitions</vt:lpstr>
      <vt:lpstr>Yakindu5: Modelling</vt:lpstr>
      <vt:lpstr>Workflow</vt:lpstr>
      <vt:lpstr>Yakindu: Simulation (Scaled Real-Time)</vt:lpstr>
      <vt:lpstr>Workflow</vt:lpstr>
      <vt:lpstr>Hierarchy</vt:lpstr>
      <vt:lpstr>Hierarchy: Modified Example</vt:lpstr>
      <vt:lpstr>Yakindu: Hierarchy</vt:lpstr>
      <vt:lpstr>History</vt:lpstr>
      <vt:lpstr>Yakindu: History</vt:lpstr>
      <vt:lpstr>Concurrency</vt:lpstr>
      <vt:lpstr>Yakindu: Concurrency</vt:lpstr>
      <vt:lpstr>Workflow</vt:lpstr>
      <vt:lpstr>Yakindu: Simulation (Scaled Real-Time)</vt:lpstr>
      <vt:lpstr>Workflow</vt:lpstr>
      <vt:lpstr>Statecharts Testing</vt:lpstr>
      <vt:lpstr>Orthogonal Components (White-Box)</vt:lpstr>
      <vt:lpstr>Workflow</vt:lpstr>
      <vt:lpstr>Yakindu: Testing</vt:lpstr>
      <vt:lpstr>Yakindu: Testing</vt:lpstr>
      <vt:lpstr>Yakindu: Testing</vt:lpstr>
      <vt:lpstr>Workflow</vt:lpstr>
      <vt:lpstr>Code Generation</vt:lpstr>
      <vt:lpstr>Generated Code</vt:lpstr>
      <vt:lpstr>PowerPoint Presentation</vt:lpstr>
      <vt:lpstr>Deployed Application (Scaled Real-Time)</vt:lpstr>
      <vt:lpstr>Recap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Introduction to Statecharts Modelling and Simulation</dc:title>
  <dc:creator>Simon</dc:creator>
  <cp:lastModifiedBy>Simon</cp:lastModifiedBy>
  <cp:revision>825</cp:revision>
  <dcterms:created xsi:type="dcterms:W3CDTF">2017-04-11T08:37:16Z</dcterms:created>
  <dcterms:modified xsi:type="dcterms:W3CDTF">2018-08-17T15:39:41Z</dcterms:modified>
</cp:coreProperties>
</file>