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</p:sldIdLst>
  <p:sldSz cy="5143500" cx="9144000"/>
  <p:notesSz cx="6858000" cy="9144000"/>
  <p:embeddedFontLst>
    <p:embeddedFont>
      <p:font typeface="Nunito"/>
      <p:regular r:id="rId77"/>
      <p:bold r:id="rId78"/>
      <p:italic r:id="rId79"/>
      <p:boldItalic r:id="rId80"/>
    </p:embeddedFont>
    <p:embeddedFont>
      <p:font typeface="Maven Pro"/>
      <p:regular r:id="rId81"/>
      <p:bold r:id="rId8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font" Target="fonts/Nunito-boldItalic.fntdata"/><Relationship Id="rId82" Type="http://schemas.openxmlformats.org/officeDocument/2006/relationships/font" Target="fonts/MavenPro-bold.fntdata"/><Relationship Id="rId81" Type="http://schemas.openxmlformats.org/officeDocument/2006/relationships/font" Target="fonts/MavenPr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font" Target="fonts/Nunito-regular.fntdata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font" Target="fonts/Nunito-italic.fntdata"/><Relationship Id="rId34" Type="http://schemas.openxmlformats.org/officeDocument/2006/relationships/slide" Target="slides/slide29.xml"/><Relationship Id="rId78" Type="http://schemas.openxmlformats.org/officeDocument/2006/relationships/font" Target="fonts/Nunito-bold.fntdata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5f2ee2753a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5f2ee2753a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5f2ee2753a_0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5f2ee2753a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75fe3912b_0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75fe3912b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Why do we want to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75fe3912b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575fe3912b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575fe3912b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575fe3912b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Proactiveness: opportunistic goal oriented behaviour, initiative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575fe3912b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575fe3912b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5f2c5feb6c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5f2c5feb6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575fe3912b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575fe3912b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575fe3912b_0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575fe3912b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57648072f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57648072f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75fe391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75fe391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5f2ee2753a_0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5f2ee2753a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57648072f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57648072f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5f2c5feb6c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5f2c5feb6c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57648072f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57648072f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5f2c5feb6c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5f2c5feb6c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5f2c5feb6c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5f2c5feb6c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5f2c5feb6c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5f2c5feb6c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57648072fa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57648072fa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57648072fa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57648072fa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5f2c5feb6c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5f2c5feb6c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f2c5feb6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5f2c5feb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5f2ee2753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5f2ee2753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5f2ee2753a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5f2ee2753a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57648072fa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57648072fa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5f2ee2753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5f2ee2753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5f2ee2753a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5f2ee2753a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5f2ee2753a_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5f2ee2753a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f2ee2753a_0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f2ee2753a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5f2ee2753a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5f2ee2753a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5f2ee2753a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5f2ee2753a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5f2ee2753a_0_4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5f2ee2753a_0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5f2c5feb6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5f2c5feb6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f2ee2753a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5f2ee2753a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5f2ee2753a_0_4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5f2ee2753a_0_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5f2ee2753a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5f2ee2753a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5f2ee2753a_0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5f2ee2753a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5f2ee2753a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5f2ee2753a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5f2ee2753a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5f2ee2753a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5f2ee2753a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5f2ee2753a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5f2ee2753a_0_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5f2ee2753a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5f2ee2753a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5f2ee2753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5f2ee2753a_0_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5f2ee2753a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f2c5feb6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5f2c5feb6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5f2ee2753a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5f2ee2753a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5f2ee2753a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5f2ee2753a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5f2ee2753a_0_5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5f2ee2753a_0_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5f2ee2753a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5f2ee2753a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5f2ee2753a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5f2ee2753a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5f2ee2753a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5f2ee2753a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5f2ee2753a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5f2ee2753a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5f2ee2753a_0_5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5f2ee2753a_0_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5f2ee2753a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5f2ee2753a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5f2ee2753a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5f2ee2753a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f2ee2753a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5f2ee2753a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5f2ee2753a_0_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5f2ee2753a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57648072fa_1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57648072fa_1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5f2ee2753a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5f2ee2753a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57648072fa_1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57648072fa_1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57648072fa_1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57648072fa_1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57648072fa_1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57648072fa_1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5f2ee2753a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5f2ee2753a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5f2ee2753a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5f2ee2753a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5f2ee2753a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5f2ee2753a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57648072fa_1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57648072fa_1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f2c5feb6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5f2c5feb6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57648072fa_1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57648072fa_1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57648072fa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57648072fa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575fe3912b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575fe3912b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5f2ee2753a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5f2ee2753a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5.jpg"/><Relationship Id="rId5" Type="http://schemas.openxmlformats.org/officeDocument/2006/relationships/image" Target="../media/image16.png"/><Relationship Id="rId6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2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2.gif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6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8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5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4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9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66778"/>
            <a:ext cx="9144000" cy="5715003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3"/>
          <p:cNvSpPr txBox="1"/>
          <p:nvPr>
            <p:ph type="ctrTitle"/>
          </p:nvPr>
        </p:nvSpPr>
        <p:spPr>
          <a:xfrm>
            <a:off x="824000" y="1613825"/>
            <a:ext cx="76662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The Current State of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Agent-Based Modeling</a:t>
            </a:r>
            <a:endParaRPr/>
          </a:p>
        </p:txBody>
      </p:sp>
      <p:sp>
        <p:nvSpPr>
          <p:cNvPr id="279" name="Google Shape;279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Tim Leys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Multi-Agent System</a:t>
            </a:r>
            <a:endParaRPr/>
          </a:p>
        </p:txBody>
      </p:sp>
      <p:sp>
        <p:nvSpPr>
          <p:cNvPr id="350" name="Google Shape;350;p2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351" name="Google Shape;3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9550" y="1628900"/>
            <a:ext cx="999000" cy="3167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8925" y="2278538"/>
            <a:ext cx="627375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8925" y="3519263"/>
            <a:ext cx="627375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7050" y="2099375"/>
            <a:ext cx="240450" cy="24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7050" y="3358550"/>
            <a:ext cx="240450" cy="240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6" name="Google Shape;356;p22"/>
          <p:cNvCxnSpPr>
            <a:stCxn id="352" idx="3"/>
            <a:endCxn id="351" idx="1"/>
          </p:cNvCxnSpPr>
          <p:nvPr/>
        </p:nvCxnSpPr>
        <p:spPr>
          <a:xfrm>
            <a:off x="2836300" y="2592225"/>
            <a:ext cx="1483200" cy="62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57" name="Google Shape;357;p22"/>
          <p:cNvCxnSpPr>
            <a:stCxn id="352" idx="3"/>
            <a:endCxn id="353" idx="0"/>
          </p:cNvCxnSpPr>
          <p:nvPr/>
        </p:nvCxnSpPr>
        <p:spPr>
          <a:xfrm flipH="1">
            <a:off x="2522500" y="2592225"/>
            <a:ext cx="313800" cy="92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58" name="Google Shape;358;p22"/>
          <p:cNvSpPr/>
          <p:nvPr/>
        </p:nvSpPr>
        <p:spPr>
          <a:xfrm>
            <a:off x="2742350" y="2898938"/>
            <a:ext cx="1090500" cy="627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/>
              <a:t>Perceive Environment</a:t>
            </a:r>
            <a:endParaRPr sz="1200"/>
          </a:p>
        </p:txBody>
      </p:sp>
      <p:sp>
        <p:nvSpPr>
          <p:cNvPr id="359" name="Google Shape;359;p22"/>
          <p:cNvSpPr/>
          <p:nvPr/>
        </p:nvSpPr>
        <p:spPr>
          <a:xfrm>
            <a:off x="230250" y="2964950"/>
            <a:ext cx="999000" cy="39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/>
              <a:t>Collaborate</a:t>
            </a:r>
            <a:endParaRPr sz="1200"/>
          </a:p>
        </p:txBody>
      </p:sp>
      <p:cxnSp>
        <p:nvCxnSpPr>
          <p:cNvPr id="360" name="Google Shape;360;p22"/>
          <p:cNvCxnSpPr>
            <a:stCxn id="359" idx="3"/>
            <a:endCxn id="352" idx="1"/>
          </p:cNvCxnSpPr>
          <p:nvPr/>
        </p:nvCxnSpPr>
        <p:spPr>
          <a:xfrm flipH="1" rot="10800000">
            <a:off x="1229250" y="2592350"/>
            <a:ext cx="979800" cy="56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Dot"/>
            <a:round/>
            <a:headEnd len="med" w="med" type="none"/>
            <a:tailEnd len="med" w="med" type="none"/>
          </a:ln>
        </p:spPr>
      </p:cxnSp>
      <p:cxnSp>
        <p:nvCxnSpPr>
          <p:cNvPr id="361" name="Google Shape;361;p22"/>
          <p:cNvCxnSpPr>
            <a:stCxn id="359" idx="3"/>
            <a:endCxn id="353" idx="1"/>
          </p:cNvCxnSpPr>
          <p:nvPr/>
        </p:nvCxnSpPr>
        <p:spPr>
          <a:xfrm>
            <a:off x="1229250" y="3161750"/>
            <a:ext cx="979800" cy="67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Multi-Agent Systems</a:t>
            </a:r>
            <a:endParaRPr/>
          </a:p>
        </p:txBody>
      </p:sp>
      <p:sp>
        <p:nvSpPr>
          <p:cNvPr id="367" name="Google Shape;367;p23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Multi-Agent Systems have numerous applications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DAI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Robotics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Distributed Systems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Security</a:t>
            </a:r>
            <a:endParaRPr sz="1800"/>
          </a:p>
        </p:txBody>
      </p:sp>
      <p:sp>
        <p:nvSpPr>
          <p:cNvPr id="368" name="Google Shape;368;p2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Research Questions</a:t>
            </a:r>
            <a:endParaRPr/>
          </a:p>
        </p:txBody>
      </p:sp>
      <p:sp>
        <p:nvSpPr>
          <p:cNvPr id="374" name="Google Shape;374;p2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nl" sz="1800"/>
              <a:t>RQ1: </a:t>
            </a:r>
            <a:r>
              <a:rPr lang="nl" sz="1800"/>
              <a:t>Is there a universally agreed upon meaning for the concepts: agent, multi-agent system, and agent-based modeling?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nl" sz="1800"/>
              <a:t>RQ2: </a:t>
            </a:r>
            <a:r>
              <a:rPr lang="nl" sz="1800"/>
              <a:t>Do agent-based modeling and multi-agent systems agree on the meaning of some concepts.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nl" sz="1800"/>
              <a:t>RQ3:</a:t>
            </a:r>
            <a:r>
              <a:rPr lang="nl" sz="1800"/>
              <a:t> How does Agent-Based modeling relate to Multi-Agent Systems?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nl" sz="1800"/>
              <a:t>RQ4: </a:t>
            </a:r>
            <a:r>
              <a:rPr lang="nl" sz="1800"/>
              <a:t>How well do contemporary agent-based tools reflect the paradigm?</a:t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5" name="Google Shape;375;p2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5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Current Definitions</a:t>
            </a:r>
            <a:endParaRPr/>
          </a:p>
        </p:txBody>
      </p:sp>
      <p:sp>
        <p:nvSpPr>
          <p:cNvPr id="381" name="Google Shape;381;p2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What is an Agent</a:t>
            </a:r>
            <a:endParaRPr/>
          </a:p>
        </p:txBody>
      </p:sp>
      <p:sp>
        <p:nvSpPr>
          <p:cNvPr id="387" name="Google Shape;387;p2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Key hallmarks of agent-hood: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Autonomy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Social Ability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Responsiveness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Proactiveness </a:t>
            </a:r>
            <a:endParaRPr sz="1800"/>
          </a:p>
        </p:txBody>
      </p:sp>
      <p:sp>
        <p:nvSpPr>
          <p:cNvPr id="388" name="Google Shape;388;p26"/>
          <p:cNvSpPr txBox="1"/>
          <p:nvPr/>
        </p:nvSpPr>
        <p:spPr>
          <a:xfrm>
            <a:off x="1259100" y="4390525"/>
            <a:ext cx="66258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latin typeface="Nunito"/>
                <a:ea typeface="Nunito"/>
                <a:cs typeface="Nunito"/>
                <a:sym typeface="Nunito"/>
              </a:rPr>
              <a:t>Nick Jennings and Michael Woolridge. Software agents. IEE Review,pages 1720, 1996.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89" name="Google Shape;38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4476" y="1063177"/>
            <a:ext cx="3935825" cy="27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391" name="Google Shape;39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2450" y="1126050"/>
            <a:ext cx="3859875" cy="289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988" y="910788"/>
            <a:ext cx="4086225" cy="30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25138" y="822238"/>
            <a:ext cx="1514475" cy="31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What is an Agent</a:t>
            </a:r>
            <a:endParaRPr/>
          </a:p>
        </p:txBody>
      </p:sp>
      <p:sp>
        <p:nvSpPr>
          <p:cNvPr id="399" name="Google Shape;399;p2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A more recent survey denote following essential features: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An agent is a </a:t>
            </a:r>
            <a:r>
              <a:rPr b="1" lang="nl" sz="1800"/>
              <a:t>self-contained</a:t>
            </a:r>
            <a:r>
              <a:rPr lang="nl" sz="1800"/>
              <a:t>, modular, and uniquely identifiable individual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An agent is </a:t>
            </a:r>
            <a:r>
              <a:rPr b="1" lang="nl" sz="1800"/>
              <a:t>autonomous</a:t>
            </a:r>
            <a:r>
              <a:rPr lang="nl" sz="1800"/>
              <a:t> and self-directed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An agent has a </a:t>
            </a:r>
            <a:r>
              <a:rPr b="1" lang="nl" sz="1800"/>
              <a:t>state</a:t>
            </a:r>
            <a:r>
              <a:rPr lang="nl" sz="1800"/>
              <a:t> that varies over time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An agent is social having </a:t>
            </a:r>
            <a:r>
              <a:rPr b="1" lang="nl" sz="1800"/>
              <a:t>dynamic interactions</a:t>
            </a:r>
            <a:r>
              <a:rPr lang="nl" sz="1800"/>
              <a:t> with other agents that influence its behaviour.</a:t>
            </a:r>
            <a:endParaRPr sz="1800"/>
          </a:p>
        </p:txBody>
      </p:sp>
      <p:sp>
        <p:nvSpPr>
          <p:cNvPr id="400" name="Google Shape;400;p27"/>
          <p:cNvSpPr txBox="1"/>
          <p:nvPr/>
        </p:nvSpPr>
        <p:spPr>
          <a:xfrm>
            <a:off x="1140400" y="4605925"/>
            <a:ext cx="7030500" cy="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latin typeface="Nunito"/>
                <a:ea typeface="Nunito"/>
                <a:cs typeface="Nunito"/>
                <a:sym typeface="Nunito"/>
              </a:rPr>
              <a:t>Charles M Macal and Michael J North. Tutorial on agent-based modelling and simulation. Journal of simulation, 4(3):151162, 2010.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1" name="Google Shape;401;p2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What is an Agent</a:t>
            </a:r>
            <a:endParaRPr/>
          </a:p>
        </p:txBody>
      </p:sp>
      <p:sp>
        <p:nvSpPr>
          <p:cNvPr id="407" name="Google Shape;407;p28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"/>
              <a:t>An agent is a software or hardware entity (a process) situated in a virtual or a real environment:</a:t>
            </a:r>
            <a:endParaRPr i="1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AutoNum type="arabicPeriod"/>
            </a:pPr>
            <a:r>
              <a:rPr i="1" lang="nl"/>
              <a:t>Which is capable of acting in an </a:t>
            </a:r>
            <a:r>
              <a:rPr b="1" i="1" lang="nl"/>
              <a:t>environments</a:t>
            </a:r>
            <a:endParaRPr b="1" i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i="1" lang="nl"/>
              <a:t>Which is driven by a set of </a:t>
            </a:r>
            <a:r>
              <a:rPr b="1" i="1" lang="nl"/>
              <a:t>tendencies</a:t>
            </a:r>
            <a:endParaRPr b="1" i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i="1" lang="nl"/>
              <a:t>Which possesses resources of its own</a:t>
            </a:r>
            <a:endParaRPr i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i="1" lang="nl"/>
              <a:t>Which has only a </a:t>
            </a:r>
            <a:r>
              <a:rPr b="1" i="1" lang="nl"/>
              <a:t>partial representation</a:t>
            </a:r>
            <a:r>
              <a:rPr i="1" lang="nl"/>
              <a:t> of this environment</a:t>
            </a:r>
            <a:endParaRPr i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i="1" lang="nl"/>
              <a:t>Which can </a:t>
            </a:r>
            <a:r>
              <a:rPr b="1" i="1" lang="nl"/>
              <a:t>directly or indirectly communicate</a:t>
            </a:r>
            <a:r>
              <a:rPr i="1" lang="nl"/>
              <a:t> with other agents</a:t>
            </a:r>
            <a:endParaRPr i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i="1" lang="nl"/>
              <a:t>Which may be able to </a:t>
            </a:r>
            <a:r>
              <a:rPr b="1" i="1" lang="nl"/>
              <a:t>reproduce</a:t>
            </a:r>
            <a:r>
              <a:rPr i="1" lang="nl"/>
              <a:t> itself</a:t>
            </a:r>
            <a:endParaRPr i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i="1" lang="nl"/>
              <a:t>Whose </a:t>
            </a:r>
            <a:r>
              <a:rPr b="1" i="1" lang="nl"/>
              <a:t>autonomous behavior</a:t>
            </a:r>
            <a:r>
              <a:rPr i="1" lang="nl"/>
              <a:t> is the consequence of its perceptions, representations and interactions with the world and other agents</a:t>
            </a:r>
            <a:endParaRPr i="1"/>
          </a:p>
        </p:txBody>
      </p:sp>
      <p:sp>
        <p:nvSpPr>
          <p:cNvPr id="408" name="Google Shape;408;p2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409" name="Google Shape;409;p28"/>
          <p:cNvSpPr txBox="1"/>
          <p:nvPr/>
        </p:nvSpPr>
        <p:spPr>
          <a:xfrm>
            <a:off x="1037250" y="4626875"/>
            <a:ext cx="7563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latin typeface="Nunito"/>
                <a:ea typeface="Nunito"/>
                <a:cs typeface="Nunito"/>
                <a:sym typeface="Nunito"/>
              </a:rPr>
              <a:t>Fabien Michel, Jacques Ferber, and Alexis Drogoul. Multi-agent systems and simulation: A survey from the agent community’s perspective. In Multi-Agent Systems, pages 17–66. CRC Press, 2018.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What is an Agent</a:t>
            </a:r>
            <a:endParaRPr/>
          </a:p>
        </p:txBody>
      </p:sp>
      <p:sp>
        <p:nvSpPr>
          <p:cNvPr id="415" name="Google Shape;415;p29"/>
          <p:cNvSpPr txBox="1"/>
          <p:nvPr>
            <p:ph idx="1" type="body"/>
          </p:nvPr>
        </p:nvSpPr>
        <p:spPr>
          <a:xfrm>
            <a:off x="1303800" y="19969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nl" sz="1800"/>
              <a:t>An entity which is placed in an </a:t>
            </a:r>
            <a:r>
              <a:rPr b="1" i="1" lang="nl" sz="1800"/>
              <a:t>environment</a:t>
            </a:r>
            <a:r>
              <a:rPr i="1" lang="nl" sz="1800"/>
              <a:t> and senses different </a:t>
            </a:r>
            <a:r>
              <a:rPr b="1" i="1" lang="nl" sz="1800"/>
              <a:t>parameters</a:t>
            </a:r>
            <a:r>
              <a:rPr i="1" lang="nl" sz="1800"/>
              <a:t> that are used to make a </a:t>
            </a:r>
            <a:r>
              <a:rPr b="1" i="1" lang="nl" sz="1800"/>
              <a:t>decision</a:t>
            </a:r>
            <a:r>
              <a:rPr i="1" lang="nl" sz="1800"/>
              <a:t> based on the </a:t>
            </a:r>
            <a:r>
              <a:rPr b="1" i="1" lang="nl" sz="1800"/>
              <a:t>goal</a:t>
            </a:r>
            <a:r>
              <a:rPr i="1" lang="nl" sz="1800"/>
              <a:t> of the entity. The entity performs the necessary </a:t>
            </a:r>
            <a:r>
              <a:rPr b="1" i="1" lang="nl" sz="1800"/>
              <a:t>action</a:t>
            </a:r>
            <a:r>
              <a:rPr i="1" lang="nl" sz="1800"/>
              <a:t> on the </a:t>
            </a:r>
            <a:r>
              <a:rPr b="1" i="1" lang="nl" sz="1800"/>
              <a:t>environment</a:t>
            </a:r>
            <a:r>
              <a:rPr i="1" lang="nl" sz="1800"/>
              <a:t> based on this decision.</a:t>
            </a:r>
            <a:endParaRPr i="1" sz="1800"/>
          </a:p>
        </p:txBody>
      </p:sp>
      <p:sp>
        <p:nvSpPr>
          <p:cNvPr id="416" name="Google Shape;416;p2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417" name="Google Shape;417;p29"/>
          <p:cNvSpPr txBox="1"/>
          <p:nvPr/>
        </p:nvSpPr>
        <p:spPr>
          <a:xfrm>
            <a:off x="1303800" y="4428375"/>
            <a:ext cx="70305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latin typeface="Nunito"/>
                <a:ea typeface="Nunito"/>
                <a:cs typeface="Nunito"/>
                <a:sym typeface="Nunito"/>
              </a:rPr>
              <a:t>A. Dorri, S. S. Kanhere, and R. Jurdak. Multi-agent systems: A survey. IEEE Access, 6:2857328593, 2018.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What is an Agent</a:t>
            </a:r>
            <a:endParaRPr/>
          </a:p>
        </p:txBody>
      </p:sp>
      <p:sp>
        <p:nvSpPr>
          <p:cNvPr id="423" name="Google Shape;423;p3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424" name="Google Shape;42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363" y="1456948"/>
            <a:ext cx="7077275" cy="32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What is an Agent</a:t>
            </a:r>
            <a:endParaRPr/>
          </a:p>
        </p:txBody>
      </p:sp>
      <p:sp>
        <p:nvSpPr>
          <p:cNvPr id="430" name="Google Shape;430;p3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431" name="Google Shape;43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6413" y="1597875"/>
            <a:ext cx="4105275" cy="31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Purpose</a:t>
            </a:r>
            <a:endParaRPr/>
          </a:p>
        </p:txBody>
      </p:sp>
      <p:sp>
        <p:nvSpPr>
          <p:cNvPr id="285" name="Google Shape;285;p1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What is an Agent</a:t>
            </a:r>
            <a:endParaRPr/>
          </a:p>
        </p:txBody>
      </p:sp>
      <p:sp>
        <p:nvSpPr>
          <p:cNvPr id="437" name="Google Shape;437;p3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438" name="Google Shape;43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6400" y="1597875"/>
            <a:ext cx="4105275" cy="31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Agent Behaviour</a:t>
            </a:r>
            <a:endParaRPr/>
          </a:p>
        </p:txBody>
      </p:sp>
      <p:sp>
        <p:nvSpPr>
          <p:cNvPr id="444" name="Google Shape;444;p33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/>
              <a:t>Reactive</a:t>
            </a:r>
            <a:r>
              <a:rPr lang="nl" sz="1800"/>
              <a:t> Agent vs. </a:t>
            </a:r>
            <a:r>
              <a:rPr b="1" lang="nl" sz="1800"/>
              <a:t>Goal Directed</a:t>
            </a:r>
            <a:r>
              <a:rPr lang="nl" sz="1800"/>
              <a:t> Agent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Reactive Agents: If-then behaviour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Goal Directed Agents: Complex proactive behaviour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nl" sz="1800"/>
              <a:t>Belief-Desire-Intention</a:t>
            </a:r>
            <a:r>
              <a:rPr lang="nl" sz="1800"/>
              <a:t> Model</a:t>
            </a:r>
            <a:endParaRPr sz="1800"/>
          </a:p>
        </p:txBody>
      </p:sp>
      <p:sp>
        <p:nvSpPr>
          <p:cNvPr id="445" name="Google Shape;445;p3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446" name="Google Shape;446;p33"/>
          <p:cNvSpPr txBox="1"/>
          <p:nvPr/>
        </p:nvSpPr>
        <p:spPr>
          <a:xfrm>
            <a:off x="1303800" y="3745350"/>
            <a:ext cx="7030500" cy="11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/>
              <a:t>Jose M Vidal, Paul A Buhler, and Michael N Huhns.  Inside an agent. IEEE Internet Computing , 5(1):82–86, 2001. 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/>
              <a:t>Stuart  J  Russell  and  Peter  Norvig.Artificial  intelligence:  a  modern approach.  Malaysia; Pearson Education Limited,, 2016.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/>
              <a:t>Michael Georgeff et all. The belief-desire-intention model of agency. In J ̈org P. Muller, Anand S. Rao, and Munindar P. Singh, editors,Intelligent Agents V: Agents Theories,  Architectures,  and  Languages,  pages  1–10,  Berlin,  Heidelberg,1999. Springer Berlin Heidelberg.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Agent’s Environment</a:t>
            </a:r>
            <a:endParaRPr/>
          </a:p>
        </p:txBody>
      </p:sp>
      <p:sp>
        <p:nvSpPr>
          <p:cNvPr id="452" name="Google Shape;452;p3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/>
              <a:t>Agents are not completely free of </a:t>
            </a:r>
            <a:r>
              <a:rPr b="1" lang="nl" sz="1400"/>
              <a:t>external dependencies</a:t>
            </a:r>
            <a:r>
              <a:rPr lang="nl" sz="1400"/>
              <a:t>.  Agents are situated in an </a:t>
            </a:r>
            <a:r>
              <a:rPr b="1" lang="nl" sz="1400"/>
              <a:t>environment</a:t>
            </a:r>
            <a:r>
              <a:rPr lang="nl" sz="1400"/>
              <a:t> that </a:t>
            </a:r>
            <a:r>
              <a:rPr b="1" lang="nl" sz="1400"/>
              <a:t>provides</a:t>
            </a:r>
            <a:r>
              <a:rPr lang="nl" sz="1400"/>
              <a:t> the </a:t>
            </a:r>
            <a:r>
              <a:rPr b="1" lang="nl" sz="1400"/>
              <a:t>conditions</a:t>
            </a:r>
            <a:r>
              <a:rPr lang="nl" sz="1400"/>
              <a:t> under which an entity (agent or object) exists.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1400"/>
              <a:t>An environment has following properties</a:t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nl" sz="1400"/>
              <a:t>Accessibility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 sz="1400"/>
              <a:t>Determinism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 sz="1400"/>
              <a:t>Dynamism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 sz="1400"/>
              <a:t>Continuity</a:t>
            </a:r>
            <a:endParaRPr sz="1400"/>
          </a:p>
        </p:txBody>
      </p:sp>
      <p:sp>
        <p:nvSpPr>
          <p:cNvPr id="453" name="Google Shape;453;p3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454" name="Google Shape;454;p34"/>
          <p:cNvSpPr txBox="1"/>
          <p:nvPr/>
        </p:nvSpPr>
        <p:spPr>
          <a:xfrm>
            <a:off x="1255000" y="4458075"/>
            <a:ext cx="69315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900">
                <a:latin typeface="Nunito"/>
                <a:ea typeface="Nunito"/>
                <a:cs typeface="Nunito"/>
                <a:sym typeface="Nunito"/>
              </a:rPr>
              <a:t>James J Odell, H Van Dyke Parunak, Mitch Fleischer, and Sven Brueckner. Modeling  agents  and  their  environment. In International  Workshop on Agent-Oriented Software Engineering, pages 16–31. Springer, 2002</a:t>
            </a:r>
            <a:endParaRPr sz="9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900">
                <a:latin typeface="Nunito"/>
                <a:ea typeface="Nunito"/>
                <a:cs typeface="Nunito"/>
                <a:sym typeface="Nunito"/>
              </a:rPr>
              <a:t>A. Dorri, S. S. Kanhere, and R. Jurdak. Multi-agent systems: A survey.IEEE Access, 6:2857328593, 2018.</a:t>
            </a:r>
            <a:endParaRPr sz="9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What is a Multi-Agent System</a:t>
            </a:r>
            <a:endParaRPr/>
          </a:p>
        </p:txBody>
      </p:sp>
      <p:sp>
        <p:nvSpPr>
          <p:cNvPr id="460" name="Google Shape;460;p3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nl" sz="1800"/>
              <a:t>A multi-agent system is a </a:t>
            </a:r>
            <a:r>
              <a:rPr b="1" lang="nl" sz="1800"/>
              <a:t>loosely coupled network</a:t>
            </a:r>
            <a:r>
              <a:rPr lang="nl" sz="1800"/>
              <a:t> of </a:t>
            </a:r>
            <a:r>
              <a:rPr b="1" lang="nl" sz="1800"/>
              <a:t>problem-solving entities</a:t>
            </a:r>
            <a:r>
              <a:rPr lang="nl" sz="1800"/>
              <a:t> (agents) that </a:t>
            </a:r>
            <a:r>
              <a:rPr b="1" lang="nl" sz="1800"/>
              <a:t>work together</a:t>
            </a:r>
            <a:r>
              <a:rPr lang="nl" sz="1800"/>
              <a:t> to find answers to problems that are beyond the individual capabilities or knowledge of each entity (agent).</a:t>
            </a:r>
            <a:endParaRPr sz="1800"/>
          </a:p>
        </p:txBody>
      </p:sp>
      <p:sp>
        <p:nvSpPr>
          <p:cNvPr id="461" name="Google Shape;461;p3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462" name="Google Shape;462;p35"/>
          <p:cNvSpPr txBox="1"/>
          <p:nvPr/>
        </p:nvSpPr>
        <p:spPr>
          <a:xfrm>
            <a:off x="1303800" y="4531650"/>
            <a:ext cx="6893400" cy="9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latin typeface="Nunito"/>
                <a:ea typeface="Nunito"/>
                <a:cs typeface="Nunito"/>
                <a:sym typeface="Nunito"/>
              </a:rPr>
              <a:t>Peter  Stone  and  Manuela  Veloso.   Multiagent  systems:  A  survey  from  a machine learning perspective.Autonomous Robots, 8(3):345–383, 2000.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What is a Multi-Agent System</a:t>
            </a:r>
            <a:endParaRPr/>
          </a:p>
        </p:txBody>
      </p:sp>
      <p:sp>
        <p:nvSpPr>
          <p:cNvPr id="468" name="Google Shape;468;p3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nl" sz="1800"/>
              <a:t>A  Multi-Agent  System  (MAS)  is  an  extension  of  the  agent technology where a group of </a:t>
            </a:r>
            <a:r>
              <a:rPr b="1" lang="nl" sz="1800"/>
              <a:t>loosely connected autonomous agents</a:t>
            </a:r>
            <a:r>
              <a:rPr lang="nl" sz="1800"/>
              <a:t> act in an </a:t>
            </a:r>
            <a:r>
              <a:rPr b="1" lang="nl" sz="1800"/>
              <a:t>environment</a:t>
            </a:r>
            <a:r>
              <a:rPr lang="nl" sz="1800"/>
              <a:t> to achieve a </a:t>
            </a:r>
            <a:r>
              <a:rPr b="1" lang="nl" sz="1800"/>
              <a:t>common goal</a:t>
            </a:r>
            <a:r>
              <a:rPr lang="nl" sz="1800"/>
              <a:t>.  This is done either by </a:t>
            </a:r>
            <a:r>
              <a:rPr b="1" lang="nl" sz="1800"/>
              <a:t>cooperating</a:t>
            </a:r>
            <a:r>
              <a:rPr lang="nl" sz="1800"/>
              <a:t> or </a:t>
            </a:r>
            <a:r>
              <a:rPr b="1" lang="nl" sz="1800"/>
              <a:t>competing</a:t>
            </a:r>
            <a:r>
              <a:rPr lang="nl" sz="1800"/>
              <a:t>, sharing or not sharing knowledge with each other.</a:t>
            </a:r>
            <a:endParaRPr sz="1800"/>
          </a:p>
        </p:txBody>
      </p:sp>
      <p:sp>
        <p:nvSpPr>
          <p:cNvPr id="469" name="Google Shape;469;p3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470" name="Google Shape;470;p36"/>
          <p:cNvSpPr txBox="1"/>
          <p:nvPr/>
        </p:nvSpPr>
        <p:spPr>
          <a:xfrm>
            <a:off x="1303800" y="4531650"/>
            <a:ext cx="6893400" cy="9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latin typeface="Nunito"/>
                <a:ea typeface="Nunito"/>
                <a:cs typeface="Nunito"/>
                <a:sym typeface="Nunito"/>
              </a:rPr>
              <a:t>Jacques Ferber and Gerhard Weiss. Multiagent  systems:  an  introduction to  distributed  artificial  intelligence,  volume  1.   Addison-Wesley  Reading,1999.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What is a Multi-Agent System</a:t>
            </a:r>
            <a:endParaRPr/>
          </a:p>
        </p:txBody>
      </p:sp>
      <p:sp>
        <p:nvSpPr>
          <p:cNvPr id="476" name="Google Shape;476;p3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The major characteristics of a multi-agent system are: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nl" sz="1800"/>
              <a:t>Each  agent  has  just  </a:t>
            </a:r>
            <a:r>
              <a:rPr b="1" lang="nl" sz="1800"/>
              <a:t>incomplete  information </a:t>
            </a:r>
            <a:r>
              <a:rPr lang="nl" sz="1800"/>
              <a:t> and  is  </a:t>
            </a:r>
            <a:r>
              <a:rPr b="1" lang="nl" sz="1800"/>
              <a:t>restricted  in  its capabilities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 sz="1800"/>
              <a:t>System control is </a:t>
            </a:r>
            <a:r>
              <a:rPr b="1" lang="nl" sz="1800"/>
              <a:t>distributed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 sz="1800"/>
              <a:t>Data is </a:t>
            </a:r>
            <a:r>
              <a:rPr b="1" lang="nl" sz="1800"/>
              <a:t>decentralized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 sz="1800"/>
              <a:t>Computation is </a:t>
            </a:r>
            <a:r>
              <a:rPr b="1" lang="nl" sz="1800"/>
              <a:t>asynchronous</a:t>
            </a:r>
            <a:endParaRPr b="1" sz="1800"/>
          </a:p>
        </p:txBody>
      </p:sp>
      <p:sp>
        <p:nvSpPr>
          <p:cNvPr id="477" name="Google Shape;477;p3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478" name="Google Shape;478;p37"/>
          <p:cNvSpPr txBox="1"/>
          <p:nvPr/>
        </p:nvSpPr>
        <p:spPr>
          <a:xfrm>
            <a:off x="1303800" y="4531650"/>
            <a:ext cx="6893400" cy="9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latin typeface="Nunito"/>
                <a:ea typeface="Nunito"/>
                <a:cs typeface="Nunito"/>
                <a:sym typeface="Nunito"/>
              </a:rPr>
              <a:t>Gerhard Weiss.Multiagent systems:  a modern approach to distributed artificial intelligence.  MIT press, 1999.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What is a Multi-Agent System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485" name="Google Shape;48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2350" y="1694500"/>
            <a:ext cx="6679299" cy="304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What is Agent-Based Modeling</a:t>
            </a:r>
            <a:endParaRPr/>
          </a:p>
        </p:txBody>
      </p:sp>
      <p:sp>
        <p:nvSpPr>
          <p:cNvPr id="491" name="Google Shape;491;p3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An agent-based model contains: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A set of </a:t>
            </a:r>
            <a:r>
              <a:rPr b="1" lang="nl" sz="1800"/>
              <a:t>agents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A set of </a:t>
            </a:r>
            <a:r>
              <a:rPr b="1" lang="nl" sz="1800"/>
              <a:t>relations</a:t>
            </a:r>
            <a:r>
              <a:rPr lang="nl" sz="1800"/>
              <a:t> and methods of </a:t>
            </a:r>
            <a:r>
              <a:rPr b="1" lang="nl" sz="1800"/>
              <a:t>interaction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The agents’ </a:t>
            </a:r>
            <a:r>
              <a:rPr b="1" lang="nl" sz="1800"/>
              <a:t>environment</a:t>
            </a:r>
            <a:endParaRPr b="1" sz="1800"/>
          </a:p>
        </p:txBody>
      </p:sp>
      <p:sp>
        <p:nvSpPr>
          <p:cNvPr id="492" name="Google Shape;492;p3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493" name="Google Shape;493;p39"/>
          <p:cNvSpPr txBox="1"/>
          <p:nvPr/>
        </p:nvSpPr>
        <p:spPr>
          <a:xfrm>
            <a:off x="1303800" y="4487975"/>
            <a:ext cx="69204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latin typeface="Nunito"/>
                <a:ea typeface="Nunito"/>
                <a:cs typeface="Nunito"/>
                <a:sym typeface="Nunito"/>
              </a:rPr>
              <a:t>Charles  M  Macal  and  Michael  J  North.Tutorial  on  agent-based modelling and simulation.Journal of simulation, 4(3):151–162, 2010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What is Agent-Based Modeling</a:t>
            </a:r>
            <a:endParaRPr/>
          </a:p>
        </p:txBody>
      </p:sp>
      <p:sp>
        <p:nvSpPr>
          <p:cNvPr id="499" name="Google Shape;499;p40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Four categories of agent-based models: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nl" sz="1800"/>
              <a:t>Individual</a:t>
            </a:r>
            <a:r>
              <a:rPr lang="nl" sz="1800"/>
              <a:t> ABMs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nl" sz="1800"/>
              <a:t>Autonomous</a:t>
            </a:r>
            <a:r>
              <a:rPr lang="nl" sz="1800"/>
              <a:t> ABMs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nl" sz="1800"/>
              <a:t>Interactive</a:t>
            </a:r>
            <a:r>
              <a:rPr lang="nl" sz="1800"/>
              <a:t> ABMs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nl" sz="1800"/>
              <a:t>Adaptive</a:t>
            </a:r>
            <a:r>
              <a:rPr lang="nl" sz="1800"/>
              <a:t> ABMs</a:t>
            </a:r>
            <a:endParaRPr sz="1800"/>
          </a:p>
        </p:txBody>
      </p:sp>
      <p:sp>
        <p:nvSpPr>
          <p:cNvPr id="500" name="Google Shape;500;p4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501" name="Google Shape;501;p40"/>
          <p:cNvSpPr txBox="1"/>
          <p:nvPr/>
        </p:nvSpPr>
        <p:spPr>
          <a:xfrm>
            <a:off x="1133400" y="4402550"/>
            <a:ext cx="6877200" cy="5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latin typeface="Nunito"/>
                <a:ea typeface="Nunito"/>
                <a:cs typeface="Nunito"/>
                <a:sym typeface="Nunito"/>
              </a:rPr>
              <a:t>Charles  M  Macal.   Everything  you  need  to  know  about  agent-basedmodelling  and  simulation.Journal  of  Simulation,  10(2):144–156,2016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What is Agent-Based Modeling</a:t>
            </a:r>
            <a:endParaRPr/>
          </a:p>
        </p:txBody>
      </p:sp>
      <p:sp>
        <p:nvSpPr>
          <p:cNvPr id="507" name="Google Shape;507;p41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Another categorization: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nl" sz="1800"/>
              <a:t>Flow</a:t>
            </a:r>
            <a:r>
              <a:rPr lang="nl" sz="1800"/>
              <a:t> models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nl" sz="1800"/>
              <a:t>Market</a:t>
            </a:r>
            <a:r>
              <a:rPr lang="nl" sz="1800"/>
              <a:t> models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nl" sz="1800"/>
              <a:t>Organization</a:t>
            </a:r>
            <a:r>
              <a:rPr lang="nl" sz="1800"/>
              <a:t> models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nl" sz="1800"/>
              <a:t>Diffusion</a:t>
            </a:r>
            <a:r>
              <a:rPr lang="nl" sz="1800"/>
              <a:t> models</a:t>
            </a:r>
            <a:endParaRPr sz="1800"/>
          </a:p>
        </p:txBody>
      </p:sp>
      <p:sp>
        <p:nvSpPr>
          <p:cNvPr id="508" name="Google Shape;508;p4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509" name="Google Shape;509;p41"/>
          <p:cNvSpPr txBox="1"/>
          <p:nvPr/>
        </p:nvSpPr>
        <p:spPr>
          <a:xfrm>
            <a:off x="1199225" y="4198925"/>
            <a:ext cx="6370500" cy="14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Nunito"/>
                <a:ea typeface="Nunito"/>
                <a:cs typeface="Nunito"/>
                <a:sym typeface="Nunito"/>
              </a:rPr>
              <a:t>Eric Bonabeau. Agent-based modeling: Methods and techniques for sim-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Nunito"/>
                <a:ea typeface="Nunito"/>
                <a:cs typeface="Nunito"/>
                <a:sym typeface="Nunito"/>
              </a:rPr>
              <a:t>ulating human systems. Proceedings of the National Academy of Sciences,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Nunito"/>
                <a:ea typeface="Nunito"/>
                <a:cs typeface="Nunito"/>
                <a:sym typeface="Nunito"/>
              </a:rPr>
              <a:t>99(suppl 3):7280–7287, 2002.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6838" y="1025075"/>
            <a:ext cx="6644327" cy="402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6913" y="1025075"/>
            <a:ext cx="6644274" cy="4027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Agent-Based Modeling</a:t>
            </a:r>
            <a:endParaRPr/>
          </a:p>
        </p:txBody>
      </p:sp>
      <p:sp>
        <p:nvSpPr>
          <p:cNvPr id="293" name="Google Shape;293;p1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What is Agent-Based Modeling</a:t>
            </a:r>
            <a:endParaRPr/>
          </a:p>
        </p:txBody>
      </p:sp>
      <p:sp>
        <p:nvSpPr>
          <p:cNvPr id="515" name="Google Shape;515;p42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An agent based model is a model in which:</a:t>
            </a:r>
            <a:endParaRPr sz="18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nl" sz="1400"/>
              <a:t>Each </a:t>
            </a:r>
            <a:r>
              <a:rPr b="1" lang="nl" sz="1400"/>
              <a:t>individual</a:t>
            </a:r>
            <a:r>
              <a:rPr lang="nl" sz="1400"/>
              <a:t> of a system and its </a:t>
            </a:r>
            <a:r>
              <a:rPr b="1" lang="nl" sz="1400"/>
              <a:t>behaviour</a:t>
            </a:r>
            <a:r>
              <a:rPr lang="nl" sz="1400"/>
              <a:t> is </a:t>
            </a:r>
            <a:r>
              <a:rPr b="1" lang="nl" sz="1400"/>
              <a:t>modeled</a:t>
            </a:r>
            <a:r>
              <a:rPr lang="nl" sz="1400"/>
              <a:t> (bottom-up), rather than the global behaviour of the system (top-down)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 sz="1400"/>
              <a:t>Each of the entities is modeled as an </a:t>
            </a:r>
            <a:r>
              <a:rPr b="1" lang="nl" sz="1400"/>
              <a:t>agent</a:t>
            </a:r>
            <a:r>
              <a:rPr lang="nl" sz="1400"/>
              <a:t>, where the </a:t>
            </a:r>
            <a:r>
              <a:rPr b="1" lang="nl" sz="1400"/>
              <a:t>interactions</a:t>
            </a:r>
            <a:r>
              <a:rPr lang="nl" sz="1400"/>
              <a:t> between agents and </a:t>
            </a:r>
            <a:r>
              <a:rPr b="1" lang="nl" sz="1400"/>
              <a:t>actions</a:t>
            </a:r>
            <a:r>
              <a:rPr lang="nl" sz="1400"/>
              <a:t> on the environment are </a:t>
            </a:r>
            <a:r>
              <a:rPr b="1" lang="nl" sz="1400"/>
              <a:t>modeled explicitly</a:t>
            </a:r>
            <a:r>
              <a:rPr lang="nl" sz="1400"/>
              <a:t>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 sz="1400"/>
              <a:t>The </a:t>
            </a:r>
            <a:r>
              <a:rPr b="1" lang="nl" sz="1400"/>
              <a:t>environment</a:t>
            </a:r>
            <a:r>
              <a:rPr lang="nl" sz="1400"/>
              <a:t> in which the agents are situated is </a:t>
            </a:r>
            <a:r>
              <a:rPr b="1" lang="nl" sz="1400"/>
              <a:t>modeled explicitly</a:t>
            </a:r>
            <a:endParaRPr b="1" sz="1400"/>
          </a:p>
        </p:txBody>
      </p:sp>
      <p:sp>
        <p:nvSpPr>
          <p:cNvPr id="516" name="Google Shape;516;p4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517" name="Google Shape;517;p42"/>
          <p:cNvSpPr txBox="1"/>
          <p:nvPr/>
        </p:nvSpPr>
        <p:spPr>
          <a:xfrm>
            <a:off x="1199225" y="4198925"/>
            <a:ext cx="6370500" cy="14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Nunito"/>
                <a:ea typeface="Nunito"/>
                <a:cs typeface="Nunito"/>
                <a:sym typeface="Nunito"/>
              </a:rPr>
              <a:t>Fabien Michel, Jacques Ferber, and Alexis Drogoul. Multi-agent systems and simulation: A survey from the agent community’s perspective. In Multi-Agent Systems, pages 17–66. CRC Press, 2018.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Relation ABM and MAS</a:t>
            </a:r>
            <a:endParaRPr/>
          </a:p>
        </p:txBody>
      </p:sp>
      <p:sp>
        <p:nvSpPr>
          <p:cNvPr id="523" name="Google Shape;523;p43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MAS are complex systems → Benefit greatly from MDE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MAS has influenced ABM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24" name="Google Shape;524;p4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525" name="Google Shape;52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2225" y="2822438"/>
            <a:ext cx="381952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2213" y="2822438"/>
            <a:ext cx="381952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2213" y="2822438"/>
            <a:ext cx="381952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4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Current Tools </a:t>
            </a:r>
            <a:endParaRPr/>
          </a:p>
        </p:txBody>
      </p:sp>
      <p:sp>
        <p:nvSpPr>
          <p:cNvPr id="533" name="Google Shape;533;p4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Case Study</a:t>
            </a:r>
            <a:endParaRPr/>
          </a:p>
        </p:txBody>
      </p:sp>
      <p:sp>
        <p:nvSpPr>
          <p:cNvPr id="539" name="Google Shape;539;p4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540" name="Google Shape;54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138" y="2289300"/>
            <a:ext cx="8181975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45"/>
          <p:cNvSpPr txBox="1"/>
          <p:nvPr/>
        </p:nvSpPr>
        <p:spPr>
          <a:xfrm>
            <a:off x="5073400" y="598575"/>
            <a:ext cx="3305400" cy="16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Nunito"/>
                <a:ea typeface="Nunito"/>
                <a:cs typeface="Nunito"/>
                <a:sym typeface="Nunito"/>
              </a:rPr>
              <a:t>Parameters: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➔"/>
            </a:pPr>
            <a:r>
              <a:rPr lang="nl">
                <a:latin typeface="Nunito"/>
                <a:ea typeface="Nunito"/>
                <a:cs typeface="Nunito"/>
                <a:sym typeface="Nunito"/>
              </a:rPr>
              <a:t>IAT range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➔"/>
            </a:pPr>
            <a:r>
              <a:rPr lang="nl">
                <a:latin typeface="Nunito"/>
                <a:ea typeface="Nunito"/>
                <a:cs typeface="Nunito"/>
                <a:sym typeface="Nunito"/>
              </a:rPr>
              <a:t>preferred velocity range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➔"/>
            </a:pPr>
            <a:r>
              <a:rPr lang="nl">
                <a:latin typeface="Nunito"/>
                <a:ea typeface="Nunito"/>
                <a:cs typeface="Nunito"/>
                <a:sym typeface="Nunito"/>
              </a:rPr>
              <a:t>road length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➔"/>
            </a:pPr>
            <a:r>
              <a:rPr lang="nl">
                <a:latin typeface="Nunito"/>
                <a:ea typeface="Nunito"/>
                <a:cs typeface="Nunito"/>
                <a:sym typeface="Nunito"/>
              </a:rPr>
              <a:t>number of segments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➔"/>
            </a:pPr>
            <a:r>
              <a:rPr lang="nl">
                <a:latin typeface="Nunito"/>
                <a:ea typeface="Nunito"/>
                <a:cs typeface="Nunito"/>
                <a:sym typeface="Nunito"/>
              </a:rPr>
              <a:t>maximum speed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➔"/>
            </a:pPr>
            <a:r>
              <a:rPr lang="nl">
                <a:latin typeface="Nunito"/>
                <a:ea typeface="Nunito"/>
                <a:cs typeface="Nunito"/>
                <a:sym typeface="Nunito"/>
              </a:rPr>
              <a:t>observe delay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Tools Under Study</a:t>
            </a:r>
            <a:endParaRPr/>
          </a:p>
        </p:txBody>
      </p:sp>
      <p:sp>
        <p:nvSpPr>
          <p:cNvPr id="547" name="Google Shape;547;p4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DEVS (Resource Centric &amp; Entity Centric)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NetLogo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Repast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SARL</a:t>
            </a:r>
            <a:endParaRPr sz="1800"/>
          </a:p>
        </p:txBody>
      </p:sp>
      <p:sp>
        <p:nvSpPr>
          <p:cNvPr id="548" name="Google Shape;548;p4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549" name="Google Shape;549;p46"/>
          <p:cNvSpPr txBox="1"/>
          <p:nvPr/>
        </p:nvSpPr>
        <p:spPr>
          <a:xfrm>
            <a:off x="1173650" y="4271150"/>
            <a:ext cx="72774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50" name="Google Shape;550;p46"/>
          <p:cNvSpPr txBox="1"/>
          <p:nvPr/>
        </p:nvSpPr>
        <p:spPr>
          <a:xfrm>
            <a:off x="1099350" y="4063175"/>
            <a:ext cx="67446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Nunito"/>
                <a:ea typeface="Nunito"/>
                <a:cs typeface="Nunito"/>
                <a:sym typeface="Nunito"/>
              </a:rPr>
              <a:t>Steven  F  Railsback,  Steven  L  Lytinen,  and  Stephen  K  Jackson.   Agent-based  simulation  platforms:  Review  and  development  recommendations.Simulation, 82(9):609–623, 2006.  Amount of References:  793.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Feature Analysis: Methodology</a:t>
            </a:r>
            <a:endParaRPr/>
          </a:p>
        </p:txBody>
      </p:sp>
      <p:sp>
        <p:nvSpPr>
          <p:cNvPr id="556" name="Google Shape;556;p4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557" name="Google Shape;55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7350" y="1597863"/>
            <a:ext cx="5629275" cy="27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Repeatability: Methodology</a:t>
            </a:r>
            <a:endParaRPr/>
          </a:p>
        </p:txBody>
      </p:sp>
      <p:sp>
        <p:nvSpPr>
          <p:cNvPr id="563" name="Google Shape;563;p4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564" name="Google Shape;56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1538" y="2400663"/>
            <a:ext cx="5915025" cy="14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Resource Centric DEVS</a:t>
            </a:r>
            <a:endParaRPr/>
          </a:p>
        </p:txBody>
      </p:sp>
      <p:sp>
        <p:nvSpPr>
          <p:cNvPr id="570" name="Google Shape;570;p4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In resource centric DEVS the behaviour of the resources is modeled, rather than the entities.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nl" sz="1800"/>
              <a:t>In the traffic model, this means that the road segments are modeled </a:t>
            </a:r>
            <a:r>
              <a:rPr lang="nl" sz="1800"/>
              <a:t>explicitly</a:t>
            </a:r>
            <a:r>
              <a:rPr lang="nl" sz="1800"/>
              <a:t> and cars are passed as passive objects.</a:t>
            </a:r>
            <a:endParaRPr sz="1800"/>
          </a:p>
        </p:txBody>
      </p:sp>
      <p:sp>
        <p:nvSpPr>
          <p:cNvPr id="571" name="Google Shape;571;p4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Resource Centric DEVS</a:t>
            </a:r>
            <a:endParaRPr/>
          </a:p>
        </p:txBody>
      </p:sp>
      <p:sp>
        <p:nvSpPr>
          <p:cNvPr id="577" name="Google Shape;577;p50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5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579" name="Google Shape;57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675" y="1495225"/>
            <a:ext cx="6873901" cy="306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Resource Centric DEVS: Features</a:t>
            </a:r>
            <a:endParaRPr/>
          </a:p>
        </p:txBody>
      </p:sp>
      <p:sp>
        <p:nvSpPr>
          <p:cNvPr id="585" name="Google Shape;585;p51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No agent behaviour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No communication between agents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No static environments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No spatial environments</a:t>
            </a:r>
            <a:endParaRPr sz="1800"/>
          </a:p>
        </p:txBody>
      </p:sp>
      <p:sp>
        <p:nvSpPr>
          <p:cNvPr id="586" name="Google Shape;586;p5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Equation Based Model</a:t>
            </a:r>
            <a:endParaRPr/>
          </a:p>
        </p:txBody>
      </p:sp>
      <p:sp>
        <p:nvSpPr>
          <p:cNvPr id="299" name="Google Shape;299;p1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300" name="Google Shape;3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7250" y="1597863"/>
            <a:ext cx="5734050" cy="28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5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Resource Centric DEVS: Repeatability</a:t>
            </a:r>
            <a:endParaRPr/>
          </a:p>
        </p:txBody>
      </p:sp>
      <p:sp>
        <p:nvSpPr>
          <p:cNvPr id="592" name="Google Shape;592;p52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DEVS is a deterministic formalism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Python PDEVS is a python library →Non-Determinism through parallelization or random number generator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In the scenarios, we achieved repeatability on trace level</a:t>
            </a:r>
            <a:endParaRPr sz="1800"/>
          </a:p>
        </p:txBody>
      </p:sp>
      <p:sp>
        <p:nvSpPr>
          <p:cNvPr id="593" name="Google Shape;593;p5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5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Resource Centric DEVS: Repeatability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5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600" name="Google Shape;60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9750" y="1597875"/>
            <a:ext cx="3344488" cy="3240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Entity Centric DEVS</a:t>
            </a:r>
            <a:endParaRPr/>
          </a:p>
        </p:txBody>
      </p:sp>
      <p:sp>
        <p:nvSpPr>
          <p:cNvPr id="606" name="Google Shape;606;p5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607" name="Google Shape;60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3800" y="1597875"/>
            <a:ext cx="4036400" cy="275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Entity Centric DEVS: Features</a:t>
            </a:r>
            <a:endParaRPr/>
          </a:p>
        </p:txBody>
      </p:sp>
      <p:sp>
        <p:nvSpPr>
          <p:cNvPr id="613" name="Google Shape;613;p5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Good support for reactive and </a:t>
            </a:r>
            <a:r>
              <a:rPr lang="nl" sz="1800"/>
              <a:t>proactive</a:t>
            </a:r>
            <a:r>
              <a:rPr lang="nl" sz="1800"/>
              <a:t> behaviour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Agents are autonomous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No spatial environment</a:t>
            </a:r>
            <a:endParaRPr sz="1800"/>
          </a:p>
        </p:txBody>
      </p:sp>
      <p:sp>
        <p:nvSpPr>
          <p:cNvPr id="614" name="Google Shape;614;p5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5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Entity</a:t>
            </a:r>
            <a:r>
              <a:rPr lang="nl"/>
              <a:t> Centric DEVS: </a:t>
            </a:r>
            <a:r>
              <a:rPr lang="nl"/>
              <a:t>Repeatability</a:t>
            </a:r>
            <a:endParaRPr/>
          </a:p>
        </p:txBody>
      </p:sp>
      <p:sp>
        <p:nvSpPr>
          <p:cNvPr id="620" name="Google Shape;620;p5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Similar to Resource Centric DEVS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In the scenarios, we achieved repeatability on trace level, after updating the select function</a:t>
            </a:r>
            <a:endParaRPr sz="1800"/>
          </a:p>
        </p:txBody>
      </p:sp>
      <p:sp>
        <p:nvSpPr>
          <p:cNvPr id="621" name="Google Shape;621;p5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5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NetLogo</a:t>
            </a:r>
            <a:endParaRPr/>
          </a:p>
        </p:txBody>
      </p:sp>
      <p:sp>
        <p:nvSpPr>
          <p:cNvPr id="627" name="Google Shape;627;p5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5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629" name="Google Shape;62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1218500"/>
            <a:ext cx="6670448" cy="38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635" name="Google Shape;63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5400" y="66875"/>
            <a:ext cx="5123476" cy="542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5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NetLogo: Features</a:t>
            </a:r>
            <a:endParaRPr/>
          </a:p>
        </p:txBody>
      </p:sp>
      <p:sp>
        <p:nvSpPr>
          <p:cNvPr id="641" name="Google Shape;641;p5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Agents are controlled by a central observer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Every function is global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No scheduling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Good support for spatial environments</a:t>
            </a:r>
            <a:endParaRPr sz="1800"/>
          </a:p>
        </p:txBody>
      </p:sp>
      <p:sp>
        <p:nvSpPr>
          <p:cNvPr id="642" name="Google Shape;642;p5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NetLogo: </a:t>
            </a:r>
            <a:r>
              <a:rPr lang="nl"/>
              <a:t>Repeatability</a:t>
            </a:r>
            <a:endParaRPr/>
          </a:p>
        </p:txBody>
      </p:sp>
      <p:sp>
        <p:nvSpPr>
          <p:cNvPr id="648" name="Google Shape;648;p60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NetLogo claims to be repeatable with some exceptions: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nl" sz="1800"/>
              <a:t>every</a:t>
            </a:r>
            <a:r>
              <a:rPr lang="nl" sz="1800"/>
              <a:t> and </a:t>
            </a:r>
            <a:r>
              <a:rPr b="1" lang="nl" sz="1800"/>
              <a:t>wait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Different versions of NetLogo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Errors in NetLogo or Model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1800"/>
              <a:t>Scenarios were repeatable on trace level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49" name="Google Shape;649;p6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6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NetLogo</a:t>
            </a:r>
            <a:endParaRPr/>
          </a:p>
        </p:txBody>
      </p:sp>
      <p:sp>
        <p:nvSpPr>
          <p:cNvPr id="655" name="Google Shape;655;p6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656" name="Google Shape;65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6725" y="1551100"/>
            <a:ext cx="2157498" cy="25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Stochastic</a:t>
            </a:r>
            <a:r>
              <a:rPr lang="nl"/>
              <a:t> Model</a:t>
            </a:r>
            <a:endParaRPr/>
          </a:p>
        </p:txBody>
      </p:sp>
      <p:sp>
        <p:nvSpPr>
          <p:cNvPr id="306" name="Google Shape;306;p1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307" name="Google Shape;3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4588" y="1597863"/>
            <a:ext cx="4200525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4588" y="1597875"/>
            <a:ext cx="4200525" cy="315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1388" y="2295575"/>
            <a:ext cx="4124325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6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Repast</a:t>
            </a:r>
            <a:endParaRPr/>
          </a:p>
        </p:txBody>
      </p:sp>
      <p:sp>
        <p:nvSpPr>
          <p:cNvPr id="662" name="Google Shape;662;p6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663" name="Google Shape;66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3500" y="1265600"/>
            <a:ext cx="4871110" cy="38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6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669" name="Google Shape;66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5400" y="66875"/>
            <a:ext cx="5123476" cy="5429950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63"/>
          <p:cNvSpPr/>
          <p:nvPr/>
        </p:nvSpPr>
        <p:spPr>
          <a:xfrm>
            <a:off x="1344475" y="66875"/>
            <a:ext cx="2844900" cy="5063700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63"/>
          <p:cNvSpPr/>
          <p:nvPr/>
        </p:nvSpPr>
        <p:spPr>
          <a:xfrm>
            <a:off x="4189375" y="66875"/>
            <a:ext cx="3290700" cy="5063700"/>
          </a:xfrm>
          <a:prstGeom prst="rect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63"/>
          <p:cNvSpPr txBox="1"/>
          <p:nvPr/>
        </p:nvSpPr>
        <p:spPr>
          <a:xfrm>
            <a:off x="1344475" y="66875"/>
            <a:ext cx="12777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Nunito"/>
                <a:ea typeface="Nunito"/>
                <a:cs typeface="Nunito"/>
                <a:sym typeface="Nunito"/>
              </a:rPr>
              <a:t>Observer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73" name="Google Shape;673;p63"/>
          <p:cNvSpPr txBox="1"/>
          <p:nvPr/>
        </p:nvSpPr>
        <p:spPr>
          <a:xfrm>
            <a:off x="6931375" y="66875"/>
            <a:ext cx="5487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Nunito"/>
                <a:ea typeface="Nunito"/>
                <a:cs typeface="Nunito"/>
                <a:sym typeface="Nunito"/>
              </a:rPr>
              <a:t>Car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6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Repast</a:t>
            </a:r>
            <a:r>
              <a:rPr lang="nl"/>
              <a:t>: Features</a:t>
            </a:r>
            <a:endParaRPr/>
          </a:p>
        </p:txBody>
      </p:sp>
      <p:sp>
        <p:nvSpPr>
          <p:cNvPr id="679" name="Google Shape;679;p6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Agents are controlled by a central observer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Agent specific functions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No scheduling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Good support for spatial environments</a:t>
            </a:r>
            <a:endParaRPr sz="1800"/>
          </a:p>
        </p:txBody>
      </p:sp>
      <p:sp>
        <p:nvSpPr>
          <p:cNvPr id="680" name="Google Shape;680;p6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6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Repast: Repeatability</a:t>
            </a:r>
            <a:endParaRPr/>
          </a:p>
        </p:txBody>
      </p:sp>
      <p:sp>
        <p:nvSpPr>
          <p:cNvPr id="686" name="Google Shape;686;p6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Repast provides a repeatable random number generator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Repast models systems as a single process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Output traces like in NetLogo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Scenarios are repeatable on trace level</a:t>
            </a:r>
            <a:endParaRPr sz="1800"/>
          </a:p>
        </p:txBody>
      </p:sp>
      <p:sp>
        <p:nvSpPr>
          <p:cNvPr id="687" name="Google Shape;687;p6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6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SARL</a:t>
            </a:r>
            <a:endParaRPr/>
          </a:p>
        </p:txBody>
      </p:sp>
      <p:sp>
        <p:nvSpPr>
          <p:cNvPr id="693" name="Google Shape;693;p6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Primitives: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Events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Capacity &amp; Skills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Agent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Behaviour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Spaces and Contexts</a:t>
            </a:r>
            <a:endParaRPr sz="1800"/>
          </a:p>
        </p:txBody>
      </p:sp>
      <p:sp>
        <p:nvSpPr>
          <p:cNvPr id="694" name="Google Shape;694;p6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695" name="Google Shape;69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9775" y="1769750"/>
            <a:ext cx="3792575" cy="27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6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SARL</a:t>
            </a:r>
            <a:endParaRPr/>
          </a:p>
        </p:txBody>
      </p:sp>
      <p:sp>
        <p:nvSpPr>
          <p:cNvPr id="701" name="Google Shape;701;p6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702" name="Google Shape;702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238" y="2091975"/>
            <a:ext cx="7629525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6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SARL</a:t>
            </a:r>
            <a:endParaRPr/>
          </a:p>
        </p:txBody>
      </p:sp>
      <p:sp>
        <p:nvSpPr>
          <p:cNvPr id="708" name="Google Shape;708;p6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709" name="Google Shape;70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813" y="2410675"/>
            <a:ext cx="8105775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6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SARL: Features</a:t>
            </a:r>
            <a:endParaRPr/>
          </a:p>
        </p:txBody>
      </p:sp>
      <p:sp>
        <p:nvSpPr>
          <p:cNvPr id="715" name="Google Shape;715;p6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Agent specific concepts are first class abstractions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Poor support for environments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No virtual clock</a:t>
            </a:r>
            <a:endParaRPr sz="1800"/>
          </a:p>
        </p:txBody>
      </p:sp>
      <p:sp>
        <p:nvSpPr>
          <p:cNvPr id="716" name="Google Shape;716;p6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7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SARL for Modeling and Simulation</a:t>
            </a:r>
            <a:endParaRPr/>
          </a:p>
        </p:txBody>
      </p:sp>
      <p:sp>
        <p:nvSpPr>
          <p:cNvPr id="722" name="Google Shape;722;p7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723" name="Google Shape;723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5975" y="1684450"/>
            <a:ext cx="4772025" cy="31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7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SARL for Modeling and Simulation</a:t>
            </a:r>
            <a:endParaRPr/>
          </a:p>
        </p:txBody>
      </p:sp>
      <p:sp>
        <p:nvSpPr>
          <p:cNvPr id="729" name="Google Shape;729;p7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730" name="Google Shape;730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0225" y="1597863"/>
            <a:ext cx="5343525" cy="2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Agent-Based Model</a:t>
            </a:r>
            <a:endParaRPr/>
          </a:p>
        </p:txBody>
      </p:sp>
      <p:sp>
        <p:nvSpPr>
          <p:cNvPr id="315" name="Google Shape;315;p1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316" name="Google Shape;3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4588" y="1597863"/>
            <a:ext cx="4200525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4588" y="1597875"/>
            <a:ext cx="4200525" cy="31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7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Reproducibility</a:t>
            </a:r>
            <a:endParaRPr/>
          </a:p>
        </p:txBody>
      </p:sp>
      <p:sp>
        <p:nvSpPr>
          <p:cNvPr id="736" name="Google Shape;736;p72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7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738" name="Google Shape;738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0363" y="1576577"/>
            <a:ext cx="6977374" cy="336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7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Thesis Proposal</a:t>
            </a:r>
            <a:endParaRPr/>
          </a:p>
        </p:txBody>
      </p:sp>
      <p:sp>
        <p:nvSpPr>
          <p:cNvPr id="744" name="Google Shape;744;p7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74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Proposal 1</a:t>
            </a:r>
            <a:endParaRPr/>
          </a:p>
        </p:txBody>
      </p:sp>
      <p:sp>
        <p:nvSpPr>
          <p:cNvPr id="750" name="Google Shape;750;p7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7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Formal Semantics For ABM</a:t>
            </a:r>
            <a:endParaRPr/>
          </a:p>
        </p:txBody>
      </p:sp>
      <p:sp>
        <p:nvSpPr>
          <p:cNvPr id="756" name="Google Shape;756;p7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None of the above mentioned tools or languages have formal semantics specifically for ABM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Formal semantics will improve the uniformity of agent-based models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Formally determine </a:t>
            </a:r>
            <a:r>
              <a:rPr lang="nl" sz="1800"/>
              <a:t>whether</a:t>
            </a:r>
            <a:r>
              <a:rPr lang="nl" sz="1800"/>
              <a:t> a model is ABM or not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57" name="Google Shape;757;p7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7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Uniformal Formalism for ABM</a:t>
            </a:r>
            <a:endParaRPr/>
          </a:p>
        </p:txBody>
      </p:sp>
      <p:sp>
        <p:nvSpPr>
          <p:cNvPr id="763" name="Google Shape;763;p7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A formalism that represents the formal semantics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Translating models in existing formalisms to the uniformal language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Formally comparing different models</a:t>
            </a:r>
            <a:endParaRPr sz="1800"/>
          </a:p>
        </p:txBody>
      </p:sp>
      <p:sp>
        <p:nvSpPr>
          <p:cNvPr id="764" name="Google Shape;764;p7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7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Plan</a:t>
            </a:r>
            <a:endParaRPr/>
          </a:p>
        </p:txBody>
      </p:sp>
      <p:sp>
        <p:nvSpPr>
          <p:cNvPr id="770" name="Google Shape;770;p7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Investigate SARL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Extract agent specific part from the GPL part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Fill in gaps (simulation, scheduling)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Investigate their semantics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Propose formal semantics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Check formal semantics with ABM tools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Re-evaluate</a:t>
            </a:r>
            <a:endParaRPr sz="1800"/>
          </a:p>
        </p:txBody>
      </p:sp>
      <p:sp>
        <p:nvSpPr>
          <p:cNvPr id="771" name="Google Shape;771;p7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7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Proposal 2</a:t>
            </a:r>
            <a:endParaRPr/>
          </a:p>
        </p:txBody>
      </p:sp>
      <p:sp>
        <p:nvSpPr>
          <p:cNvPr id="777" name="Google Shape;777;p7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7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Simulation Environment for SARL</a:t>
            </a:r>
            <a:endParaRPr/>
          </a:p>
        </p:txBody>
      </p:sp>
      <p:sp>
        <p:nvSpPr>
          <p:cNvPr id="783" name="Google Shape;783;p7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784" name="Google Shape;784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850" y="1990038"/>
            <a:ext cx="3724275" cy="14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79"/>
          <p:cNvSpPr/>
          <p:nvPr/>
        </p:nvSpPr>
        <p:spPr>
          <a:xfrm>
            <a:off x="3814200" y="2230100"/>
            <a:ext cx="1407600" cy="958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6" name="Google Shape;786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9863" y="1990050"/>
            <a:ext cx="3724275" cy="14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8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Starting Point</a:t>
            </a:r>
            <a:endParaRPr/>
          </a:p>
        </p:txBody>
      </p:sp>
      <p:sp>
        <p:nvSpPr>
          <p:cNvPr id="792" name="Google Shape;792;p80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 sz="1800"/>
              <a:t>Analyze the Janus platform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 sz="1800"/>
              <a:t>Analyze SARL meta-model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 sz="1800"/>
              <a:t>Define missing parts for M&amp;S (Scheduling, Simulated Time)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 sz="1800"/>
              <a:t>Implement a SRE that simulates the SARL program as an ABM </a:t>
            </a:r>
            <a:endParaRPr sz="1800"/>
          </a:p>
        </p:txBody>
      </p:sp>
      <p:sp>
        <p:nvSpPr>
          <p:cNvPr id="793" name="Google Shape;793;p8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81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Conclusion</a:t>
            </a:r>
            <a:endParaRPr/>
          </a:p>
        </p:txBody>
      </p:sp>
      <p:sp>
        <p:nvSpPr>
          <p:cNvPr id="799" name="Google Shape;799;p8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Agent-Based Model</a:t>
            </a:r>
            <a:endParaRPr/>
          </a:p>
        </p:txBody>
      </p:sp>
      <p:sp>
        <p:nvSpPr>
          <p:cNvPr id="323" name="Google Shape;323;p1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324" name="Google Shape;3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4588" y="1597863"/>
            <a:ext cx="4200525" cy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8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Conclusion</a:t>
            </a:r>
            <a:endParaRPr/>
          </a:p>
        </p:txBody>
      </p:sp>
      <p:sp>
        <p:nvSpPr>
          <p:cNvPr id="805" name="Google Shape;805;p82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ABM is a divided field, however, they agree upon general concepts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ABM modeling is a paradigm on its own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" sz="1800"/>
              <a:t>CT ABM, DT ABM, and DE ABM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" sz="1800"/>
              <a:t>Refinement of SD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Many tools exist, but no formal semantics are defined</a:t>
            </a:r>
            <a:endParaRPr sz="1800"/>
          </a:p>
        </p:txBody>
      </p:sp>
      <p:sp>
        <p:nvSpPr>
          <p:cNvPr id="806" name="Google Shape;806;p8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8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Thank You for Your Attention</a:t>
            </a:r>
            <a:endParaRPr/>
          </a:p>
        </p:txBody>
      </p:sp>
      <p:sp>
        <p:nvSpPr>
          <p:cNvPr id="812" name="Google Shape;812;p83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/>
              <a:t>Special thanks to:</a:t>
            </a:r>
            <a:endParaRPr b="1" sz="18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b="1" lang="nl" sz="1400"/>
              <a:t>Promotor: </a:t>
            </a:r>
            <a:r>
              <a:rPr lang="nl" sz="1400"/>
              <a:t>Prof. Dr. Hans Vangheluwe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nl" sz="1400"/>
              <a:t>Supervisors:</a:t>
            </a:r>
            <a:r>
              <a:rPr lang="nl" sz="1400"/>
              <a:t> Dr. Simon Van Mierlo, Dr. Romain Franceschini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nl" sz="1800"/>
              <a:t>Title Picture:</a:t>
            </a:r>
            <a:r>
              <a:rPr lang="nl" sz="1800"/>
              <a:t> https://www.yaleclimateconnections.org/2017/01/     climate-change-affecting-bird-migrations/</a:t>
            </a:r>
            <a:endParaRPr sz="1800"/>
          </a:p>
        </p:txBody>
      </p:sp>
      <p:sp>
        <p:nvSpPr>
          <p:cNvPr id="813" name="Google Shape;813;p8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Agent-Based Modeling</a:t>
            </a:r>
            <a:endParaRPr/>
          </a:p>
        </p:txBody>
      </p:sp>
      <p:sp>
        <p:nvSpPr>
          <p:cNvPr id="330" name="Google Shape;330;p20"/>
          <p:cNvSpPr txBox="1"/>
          <p:nvPr>
            <p:ph idx="1" type="body"/>
          </p:nvPr>
        </p:nvSpPr>
        <p:spPr>
          <a:xfrm>
            <a:off x="1303800" y="1990050"/>
            <a:ext cx="73128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Agent Based Modeling (ABM) is used in a wide variety of fields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" sz="1800"/>
              <a:t>Economics,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" sz="1800"/>
              <a:t>Biology,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" sz="1800"/>
              <a:t>Social Sciences,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" sz="1800"/>
              <a:t>Computer Science, etc.</a:t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31" name="Google Shape;331;p2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Multi-Agent System</a:t>
            </a:r>
            <a:endParaRPr/>
          </a:p>
        </p:txBody>
      </p:sp>
      <p:sp>
        <p:nvSpPr>
          <p:cNvPr id="337" name="Google Shape;337;p2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338" name="Google Shape;3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9550" y="1628900"/>
            <a:ext cx="999000" cy="3167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8925" y="2278538"/>
            <a:ext cx="627375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8925" y="3519263"/>
            <a:ext cx="627375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275" y="2433325"/>
            <a:ext cx="1228725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1"/>
          <p:cNvSpPr txBox="1"/>
          <p:nvPr/>
        </p:nvSpPr>
        <p:spPr>
          <a:xfrm>
            <a:off x="334275" y="3662050"/>
            <a:ext cx="11583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Nunito"/>
                <a:ea typeface="Nunito"/>
                <a:cs typeface="Nunito"/>
                <a:sym typeface="Nunito"/>
              </a:rPr>
              <a:t>Control Unit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43" name="Google Shape;343;p21"/>
          <p:cNvCxnSpPr>
            <a:stCxn id="341" idx="3"/>
            <a:endCxn id="339" idx="1"/>
          </p:cNvCxnSpPr>
          <p:nvPr/>
        </p:nvCxnSpPr>
        <p:spPr>
          <a:xfrm flipH="1" rot="10800000">
            <a:off x="1563000" y="2592288"/>
            <a:ext cx="645900" cy="45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4" name="Google Shape;344;p21"/>
          <p:cNvCxnSpPr>
            <a:stCxn id="341" idx="3"/>
            <a:endCxn id="340" idx="1"/>
          </p:cNvCxnSpPr>
          <p:nvPr/>
        </p:nvCxnSpPr>
        <p:spPr>
          <a:xfrm>
            <a:off x="1563000" y="3047688"/>
            <a:ext cx="645900" cy="78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