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6" r:id="rId2"/>
    <p:sldId id="277" r:id="rId3"/>
    <p:sldId id="301" r:id="rId4"/>
    <p:sldId id="300" r:id="rId5"/>
    <p:sldId id="302" r:id="rId6"/>
    <p:sldId id="278" r:id="rId7"/>
    <p:sldId id="261" r:id="rId8"/>
    <p:sldId id="263" r:id="rId9"/>
    <p:sldId id="262" r:id="rId10"/>
    <p:sldId id="264" r:id="rId11"/>
    <p:sldId id="279" r:id="rId12"/>
    <p:sldId id="257" r:id="rId13"/>
    <p:sldId id="281" r:id="rId14"/>
    <p:sldId id="299" r:id="rId15"/>
    <p:sldId id="270" r:id="rId16"/>
    <p:sldId id="271" r:id="rId17"/>
    <p:sldId id="272" r:id="rId18"/>
    <p:sldId id="275" r:id="rId19"/>
    <p:sldId id="282" r:id="rId20"/>
    <p:sldId id="265" r:id="rId21"/>
    <p:sldId id="266" r:id="rId22"/>
    <p:sldId id="268" r:id="rId23"/>
    <p:sldId id="269" r:id="rId24"/>
    <p:sldId id="267" r:id="rId25"/>
    <p:sldId id="285" r:id="rId26"/>
    <p:sldId id="259" r:id="rId27"/>
    <p:sldId id="296" r:id="rId28"/>
    <p:sldId id="274" r:id="rId29"/>
    <p:sldId id="283" r:id="rId30"/>
    <p:sldId id="258" r:id="rId31"/>
    <p:sldId id="290" r:id="rId32"/>
    <p:sldId id="287" r:id="rId33"/>
    <p:sldId id="288" r:id="rId34"/>
    <p:sldId id="289" r:id="rId35"/>
    <p:sldId id="295" r:id="rId36"/>
    <p:sldId id="284" r:id="rId37"/>
    <p:sldId id="260" r:id="rId38"/>
    <p:sldId id="292" r:id="rId39"/>
    <p:sldId id="291" r:id="rId40"/>
    <p:sldId id="293" r:id="rId41"/>
    <p:sldId id="294" r:id="rId42"/>
    <p:sldId id="276" r:id="rId43"/>
    <p:sldId id="298" r:id="rId44"/>
    <p:sldId id="303" r:id="rId4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lnSpc>
        <a:spcPct val="7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lnSpc>
        <a:spcPct val="7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lnSpc>
        <a:spcPct val="7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lnSpc>
        <a:spcPct val="7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lnSpc>
        <a:spcPct val="7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Times New Roman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5F9B8E4F-310B-48DA-B3E3-3BB1E398FFD8}">
          <p14:sldIdLst>
            <p14:sldId id="256"/>
            <p14:sldId id="277"/>
          </p14:sldIdLst>
        </p14:section>
        <p14:section name="Background: Causal Block Diagrams" id="{7703C094-C101-4648-A475-20AB77DCE822}">
          <p14:sldIdLst>
            <p14:sldId id="301"/>
            <p14:sldId id="300"/>
            <p14:sldId id="302"/>
            <p14:sldId id="278"/>
            <p14:sldId id="261"/>
            <p14:sldId id="263"/>
            <p14:sldId id="262"/>
            <p14:sldId id="264"/>
          </p14:sldIdLst>
        </p14:section>
        <p14:section name="Problem Statement" id="{F64D755A-1185-47F4-B455-F3035BBE91F5}">
          <p14:sldIdLst>
            <p14:sldId id="279"/>
            <p14:sldId id="257"/>
          </p14:sldIdLst>
        </p14:section>
        <p14:section name="Dynamic structure CBD" id="{5EB0D7C9-9086-4AFE-8DB0-5B5DA062FBCA}">
          <p14:sldIdLst>
            <p14:sldId id="281"/>
            <p14:sldId id="299"/>
            <p14:sldId id="270"/>
            <p14:sldId id="271"/>
            <p14:sldId id="272"/>
            <p14:sldId id="275"/>
            <p14:sldId id="282"/>
            <p14:sldId id="265"/>
            <p14:sldId id="266"/>
            <p14:sldId id="268"/>
            <p14:sldId id="269"/>
            <p14:sldId id="267"/>
            <p14:sldId id="285"/>
            <p14:sldId id="259"/>
            <p14:sldId id="296"/>
            <p14:sldId id="274"/>
          </p14:sldIdLst>
        </p14:section>
        <p14:section name="Implementation" id="{0DAEEE4B-34BF-446E-B845-543056699E6D}">
          <p14:sldIdLst>
            <p14:sldId id="283"/>
            <p14:sldId id="258"/>
            <p14:sldId id="290"/>
            <p14:sldId id="287"/>
            <p14:sldId id="288"/>
            <p14:sldId id="289"/>
            <p14:sldId id="295"/>
          </p14:sldIdLst>
        </p14:section>
        <p14:section name="Case Study" id="{B2F16ABF-FEDE-4FB2-9ED2-0076CF2BD091}">
          <p14:sldIdLst>
            <p14:sldId id="284"/>
            <p14:sldId id="260"/>
            <p14:sldId id="292"/>
            <p14:sldId id="291"/>
            <p14:sldId id="293"/>
            <p14:sldId id="294"/>
            <p14:sldId id="276"/>
            <p14:sldId id="298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64" autoAdjust="0"/>
  </p:normalViewPr>
  <p:slideViewPr>
    <p:cSldViewPr>
      <p:cViewPr varScale="1">
        <p:scale>
          <a:sx n="77" d="100"/>
          <a:sy n="77" d="100"/>
        </p:scale>
        <p:origin x="106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61E11-0443-4A58-88C3-E70DC97EFECE}" type="datetimeFigureOut">
              <a:rPr lang="nl-BE" smtClean="0"/>
              <a:t>5/09/2016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6A20C-0DEE-488C-B4ED-877CA8ED63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818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0C-0DEE-488C-B4ED-877CA8ED63F7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81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58909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32563" y="1195388"/>
            <a:ext cx="1965325" cy="47704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3413" y="1195388"/>
            <a:ext cx="5746750" cy="4770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413" y="1428736"/>
            <a:ext cx="3867149" cy="47149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0"/>
          </p:nvPr>
        </p:nvSpPr>
        <p:spPr>
          <a:xfrm>
            <a:off x="4643438" y="1428736"/>
            <a:ext cx="3867149" cy="47149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85762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6613" y="6286500"/>
            <a:ext cx="83153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3600" y="500042"/>
            <a:ext cx="7867490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643050"/>
            <a:ext cx="7864475" cy="4500594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950450" y="6483350"/>
            <a:ext cx="1841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43834" y="6357958"/>
            <a:ext cx="889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Verdana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886FAAC-238C-486B-B60D-7140703E0EA4}" type="slidenum">
              <a:rPr lang="en-GB" baseline="-25000" smtClean="0">
                <a:solidFill>
                  <a:srgbClr val="FFFFFF"/>
                </a:solidFill>
                <a:latin typeface="Swis721 Lt BT" pitchFamily="34" charset="0"/>
              </a:rPr>
              <a:pPr algn="r" defTabSz="457200">
                <a:lnSpc>
                  <a:spcPct val="100000"/>
                </a:lnSpc>
                <a:spcBef>
                  <a:spcPts val="1500"/>
                </a:spcBef>
                <a:buClr>
                  <a:srgbClr val="FFFFFF"/>
                </a:buClr>
                <a:buFont typeface="Verdana" pitchFamily="1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‹nr.›</a:t>
            </a:fld>
            <a:endParaRPr lang="en-GB" baseline="-25000" dirty="0">
              <a:solidFill>
                <a:srgbClr val="FFFFFF"/>
              </a:solidFill>
              <a:latin typeface="Swis721 Lt BT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400" y="6286520"/>
            <a:ext cx="2851150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" descr="C:\Users\Bart\Documents\_Research\MSDL-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18560" cy="4318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61" r:id="rId4"/>
    <p:sldLayoutId id="2147483652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txStyles>
    <p:titleStyle>
      <a:lvl1pPr algn="ct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200" b="0">
          <a:solidFill>
            <a:schemeClr val="bg2"/>
          </a:solidFill>
          <a:latin typeface="Swis721 Ex BT" pitchFamily="34" charset="0"/>
          <a:ea typeface="+mj-ea"/>
          <a:cs typeface="Arial" pitchFamily="34" charset="0"/>
        </a:defRPr>
      </a:lvl1pPr>
      <a:lvl2pPr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2pPr>
      <a:lvl3pPr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3pPr>
      <a:lvl4pPr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4pPr>
      <a:lvl5pPr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5pPr>
      <a:lvl6pPr marL="457200"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6pPr>
      <a:lvl7pPr marL="914400"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7pPr>
      <a:lvl8pPr marL="1371600"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8pPr>
      <a:lvl9pPr marL="1828800" algn="r" defTabSz="457200" rtl="0" eaLnBrk="1" fontAlgn="base" hangingPunct="1">
        <a:lnSpc>
          <a:spcPct val="133000"/>
        </a:lnSpc>
        <a:spcBef>
          <a:spcPct val="0"/>
        </a:spcBef>
        <a:spcAft>
          <a:spcPct val="0"/>
        </a:spcAft>
        <a:buClr>
          <a:srgbClr val="003D62"/>
        </a:buClr>
        <a:buSzPct val="100000"/>
        <a:buFont typeface="Verdana" pitchFamily="1" charset="0"/>
        <a:defRPr sz="3500">
          <a:solidFill>
            <a:srgbClr val="003D62"/>
          </a:solidFill>
          <a:latin typeface="Verdana" pitchFamily="1" charset="0"/>
          <a:ea typeface="msgothic" charset="0"/>
          <a:cs typeface="msgothic" charset="0"/>
        </a:defRPr>
      </a:lvl9pPr>
    </p:titleStyle>
    <p:bodyStyle>
      <a:lvl1pPr marL="336550" indent="-336550" algn="l" defTabSz="457200" rtl="0" eaLnBrk="1" fontAlgn="base" hangingPunct="1">
        <a:lnSpc>
          <a:spcPct val="133000"/>
        </a:lnSpc>
        <a:spcBef>
          <a:spcPts val="625"/>
        </a:spcBef>
        <a:spcAft>
          <a:spcPct val="0"/>
        </a:spcAft>
        <a:buClrTx/>
        <a:buSzPct val="100000"/>
        <a:buFont typeface="Swis721 Lt BT" pitchFamily="34" charset="0"/>
        <a:buChar char="–"/>
        <a:defRPr sz="2200">
          <a:solidFill>
            <a:schemeClr val="accent4"/>
          </a:solidFill>
          <a:latin typeface="Swis721 BT" pitchFamily="34" charset="0"/>
          <a:ea typeface="+mn-ea"/>
          <a:cs typeface="Simplified Arabic Fixed" pitchFamily="49" charset="-78"/>
        </a:defRPr>
      </a:lvl1pPr>
      <a:lvl2pPr marL="736600" indent="-279400" algn="l" defTabSz="457200" rtl="0" eaLnBrk="1" fontAlgn="base" hangingPunct="1">
        <a:lnSpc>
          <a:spcPct val="133000"/>
        </a:lnSpc>
        <a:spcBef>
          <a:spcPts val="450"/>
        </a:spcBef>
        <a:spcAft>
          <a:spcPct val="0"/>
        </a:spcAft>
        <a:buClrTx/>
        <a:buSzPct val="100000"/>
        <a:buFont typeface="Swis721 Lt BT" pitchFamily="34" charset="0"/>
        <a:buChar char="–"/>
        <a:defRPr sz="1800">
          <a:solidFill>
            <a:schemeClr val="accent4"/>
          </a:solidFill>
          <a:latin typeface="Swis721 BT" pitchFamily="34" charset="0"/>
          <a:ea typeface="+mn-ea"/>
          <a:cs typeface="Simplified Arabic Fixed" pitchFamily="49" charset="-78"/>
        </a:defRPr>
      </a:lvl2pPr>
      <a:lvl3pPr marL="1143000" indent="-228600" algn="l" defTabSz="457200" rtl="0" eaLnBrk="1" fontAlgn="base" hangingPunct="1">
        <a:lnSpc>
          <a:spcPct val="133000"/>
        </a:lnSpc>
        <a:spcBef>
          <a:spcPts val="250"/>
        </a:spcBef>
        <a:spcAft>
          <a:spcPct val="0"/>
        </a:spcAft>
        <a:buClrTx/>
        <a:buSzPct val="100000"/>
        <a:buFont typeface="Swis721 Lt BT" pitchFamily="34" charset="0"/>
        <a:buChar char="–"/>
        <a:defRPr sz="1800">
          <a:solidFill>
            <a:schemeClr val="accent4"/>
          </a:solidFill>
          <a:latin typeface="Swis721 BT" pitchFamily="34" charset="0"/>
          <a:ea typeface="+mn-ea"/>
          <a:cs typeface="Simplified Arabic Fixed" pitchFamily="49" charset="-78"/>
        </a:defRPr>
      </a:lvl3pPr>
      <a:lvl4pPr marL="1600200" indent="-228600" algn="l" defTabSz="457200" rtl="0" eaLnBrk="1" fontAlgn="base" hangingPunct="1">
        <a:lnSpc>
          <a:spcPct val="133000"/>
        </a:lnSpc>
        <a:spcBef>
          <a:spcPts val="0"/>
        </a:spcBef>
        <a:spcAft>
          <a:spcPct val="0"/>
        </a:spcAft>
        <a:buClrTx/>
        <a:buSzPct val="100000"/>
        <a:buFont typeface="Swis721 Lt BT" pitchFamily="34" charset="0"/>
        <a:buChar char="–"/>
        <a:defRPr sz="1800">
          <a:solidFill>
            <a:schemeClr val="accent4"/>
          </a:solidFill>
          <a:latin typeface="Swis721 BT" pitchFamily="34" charset="0"/>
          <a:ea typeface="+mn-ea"/>
          <a:cs typeface="Simplified Arabic Fixed" pitchFamily="49" charset="-78"/>
        </a:defRPr>
      </a:lvl4pPr>
      <a:lvl5pPr marL="2057400" indent="-228600" algn="l" defTabSz="457200" rtl="0" eaLnBrk="1" fontAlgn="base" hangingPunct="1">
        <a:lnSpc>
          <a:spcPct val="133000"/>
        </a:lnSpc>
        <a:spcBef>
          <a:spcPts val="0"/>
        </a:spcBef>
        <a:spcAft>
          <a:spcPct val="0"/>
        </a:spcAft>
        <a:buClrTx/>
        <a:buSzPct val="100000"/>
        <a:buFont typeface="Swis721 Lt BT" pitchFamily="34" charset="0"/>
        <a:buChar char="–"/>
        <a:defRPr sz="1800">
          <a:solidFill>
            <a:schemeClr val="accent4"/>
          </a:solidFill>
          <a:latin typeface="Swis721 BT" pitchFamily="34" charset="0"/>
          <a:ea typeface="+mn-ea"/>
          <a:cs typeface="Simplified Arabic Fixed" pitchFamily="49" charset="-78"/>
        </a:defRPr>
      </a:lvl5pPr>
      <a:lvl6pPr marL="2514600" indent="-228600" algn="l" defTabSz="457200" rtl="0" eaLnBrk="1" fontAlgn="base" hangingPunct="1">
        <a:lnSpc>
          <a:spcPct val="133000"/>
        </a:lnSpc>
        <a:spcBef>
          <a:spcPts val="400"/>
        </a:spcBef>
        <a:spcAft>
          <a:spcPct val="0"/>
        </a:spcAft>
        <a:buClr>
          <a:srgbClr val="003D62"/>
        </a:buClr>
        <a:buSzPct val="100000"/>
        <a:buFont typeface="Verdana" pitchFamily="1" charset="0"/>
        <a:buChar char="»"/>
        <a:defRPr sz="1600">
          <a:solidFill>
            <a:srgbClr val="003D62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33000"/>
        </a:lnSpc>
        <a:spcBef>
          <a:spcPts val="400"/>
        </a:spcBef>
        <a:spcAft>
          <a:spcPct val="0"/>
        </a:spcAft>
        <a:buClr>
          <a:srgbClr val="003D62"/>
        </a:buClr>
        <a:buSzPct val="100000"/>
        <a:buFont typeface="Verdana" pitchFamily="1" charset="0"/>
        <a:buChar char="»"/>
        <a:defRPr sz="1600">
          <a:solidFill>
            <a:srgbClr val="003D62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33000"/>
        </a:lnSpc>
        <a:spcBef>
          <a:spcPts val="400"/>
        </a:spcBef>
        <a:spcAft>
          <a:spcPct val="0"/>
        </a:spcAft>
        <a:buClr>
          <a:srgbClr val="003D62"/>
        </a:buClr>
        <a:buSzPct val="100000"/>
        <a:buFont typeface="Verdana" pitchFamily="1" charset="0"/>
        <a:buChar char="»"/>
        <a:defRPr sz="1600">
          <a:solidFill>
            <a:srgbClr val="003D62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33000"/>
        </a:lnSpc>
        <a:spcBef>
          <a:spcPts val="400"/>
        </a:spcBef>
        <a:spcAft>
          <a:spcPct val="0"/>
        </a:spcAft>
        <a:buClr>
          <a:srgbClr val="003D62"/>
        </a:buClr>
        <a:buSzPct val="100000"/>
        <a:buFont typeface="Verdana" pitchFamily="1" charset="0"/>
        <a:buChar char="»"/>
        <a:defRPr sz="1600">
          <a:solidFill>
            <a:srgbClr val="003D62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Dynamic structure modelling for Causal Block Diagrams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Master Thesis </a:t>
            </a:r>
            <a:r>
              <a:rPr lang="nl-BE" dirty="0" err="1" smtClean="0"/>
              <a:t>by</a:t>
            </a:r>
            <a:r>
              <a:rPr lang="nl-BE" dirty="0" smtClean="0"/>
              <a:t> Yves Maris</a:t>
            </a:r>
          </a:p>
          <a:p>
            <a:r>
              <a:rPr lang="nl-BE" dirty="0" smtClean="0"/>
              <a:t>Promotors: Fernando Barros, Hans </a:t>
            </a:r>
            <a:r>
              <a:rPr lang="nl-BE" dirty="0" err="1" smtClean="0"/>
              <a:t>Vangheluwe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Loop </a:t>
            </a:r>
            <a:r>
              <a:rPr lang="nl-BE" dirty="0" err="1" smtClean="0"/>
              <a:t>detection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Strong component </a:t>
            </a:r>
            <a:r>
              <a:rPr lang="nl-BE" dirty="0" err="1" smtClean="0"/>
              <a:t>algorithm</a:t>
            </a:r>
            <a:endParaRPr lang="nl-BE" dirty="0" smtClean="0"/>
          </a:p>
          <a:p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gausian</a:t>
            </a:r>
            <a:r>
              <a:rPr lang="nl-BE" dirty="0" smtClean="0"/>
              <a:t> </a:t>
            </a:r>
            <a:r>
              <a:rPr lang="nl-BE" dirty="0" err="1" smtClean="0"/>
              <a:t>solver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implicit</a:t>
            </a:r>
            <a:r>
              <a:rPr lang="nl-BE" dirty="0" smtClean="0"/>
              <a:t> solution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24944"/>
            <a:ext cx="5976664" cy="24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Background: Causal Block Diagrams </a:t>
            </a:r>
            <a:r>
              <a:rPr lang="en-GB" dirty="0">
                <a:solidFill>
                  <a:schemeClr val="tx1"/>
                </a:solidFill>
              </a:rPr>
              <a:t>(CBD)</a:t>
            </a:r>
            <a:endParaRPr lang="en-GB" dirty="0"/>
          </a:p>
          <a:p>
            <a:pPr lvl="1"/>
            <a:r>
              <a:rPr lang="en-GB" dirty="0"/>
              <a:t>Syntax</a:t>
            </a:r>
          </a:p>
          <a:p>
            <a:pPr lvl="1"/>
            <a:r>
              <a:rPr lang="en-GB" dirty="0"/>
              <a:t>Semantics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Problem statement</a:t>
            </a:r>
          </a:p>
          <a:p>
            <a:r>
              <a:rPr lang="en-GB" dirty="0" smtClean="0"/>
              <a:t>Dynamic structure CBD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/>
              <a:t>Case study: elevator model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2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Statement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Expressiveness limited by fixed structure</a:t>
            </a:r>
          </a:p>
          <a:p>
            <a:r>
              <a:rPr lang="en-GB" dirty="0" smtClean="0"/>
              <a:t>Changing model during simulation</a:t>
            </a:r>
          </a:p>
          <a:p>
            <a:r>
              <a:rPr lang="en-GB" dirty="0" smtClean="0"/>
              <a:t>Staying consistent with CBD constructs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15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Background: Causal Block Diagrams</a:t>
            </a:r>
          </a:p>
          <a:p>
            <a:r>
              <a:rPr lang="en-GB" dirty="0" smtClean="0"/>
              <a:t>Problem statement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Dynamic structure CBD 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S</a:t>
            </a:r>
            <a:r>
              <a:rPr lang="en-GB" dirty="0" smtClean="0">
                <a:solidFill>
                  <a:schemeClr val="bg2"/>
                </a:solidFill>
              </a:rPr>
              <a:t>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/>
              <a:t>Case study: elevator model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Abstract Syntax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7" y="1196752"/>
            <a:ext cx="72675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Visual syntax: </a:t>
            </a:r>
            <a:r>
              <a:rPr lang="nl-BE" dirty="0" err="1" smtClean="0"/>
              <a:t>implicit</a:t>
            </a:r>
            <a:r>
              <a:rPr lang="nl-BE" dirty="0" smtClean="0"/>
              <a:t> </a:t>
            </a:r>
            <a:r>
              <a:rPr lang="nl-BE" dirty="0" err="1" smtClean="0"/>
              <a:t>representation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Trigger received trough CBD input port</a:t>
            </a:r>
          </a:p>
          <a:p>
            <a:r>
              <a:rPr lang="en-GB" dirty="0" smtClean="0"/>
              <a:t>Added structures: green</a:t>
            </a:r>
          </a:p>
          <a:p>
            <a:r>
              <a:rPr lang="en-GB" dirty="0" smtClean="0"/>
              <a:t>Removed structures: red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95" y="2057143"/>
            <a:ext cx="33494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Visual </a:t>
            </a:r>
            <a:r>
              <a:rPr lang="nl-BE" dirty="0" smtClean="0"/>
              <a:t>syntax: explicit </a:t>
            </a:r>
            <a:r>
              <a:rPr lang="nl-BE" dirty="0" err="1" smtClean="0"/>
              <a:t>representation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Reuse of existing graph transformation syntax</a:t>
            </a:r>
          </a:p>
          <a:p>
            <a:r>
              <a:rPr lang="en-GB" dirty="0" smtClean="0"/>
              <a:t>Left-hand side before</a:t>
            </a:r>
          </a:p>
          <a:p>
            <a:r>
              <a:rPr lang="en-GB" dirty="0" smtClean="0"/>
              <a:t>Right-hand </a:t>
            </a:r>
            <a:r>
              <a:rPr lang="en-GB" dirty="0"/>
              <a:t>side </a:t>
            </a:r>
            <a:r>
              <a:rPr lang="en-GB" dirty="0" smtClean="0"/>
              <a:t>after</a:t>
            </a:r>
          </a:p>
          <a:p>
            <a:r>
              <a:rPr lang="en-GB" dirty="0" smtClean="0"/>
              <a:t>Trigger trough input port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3354"/>
            <a:ext cx="3724186" cy="36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Visual syntax: </a:t>
            </a:r>
            <a:r>
              <a:rPr lang="nl-BE" dirty="0" err="1" smtClean="0"/>
              <a:t>hybrid</a:t>
            </a:r>
            <a:r>
              <a:rPr lang="nl-BE" dirty="0" smtClean="0"/>
              <a:t> </a:t>
            </a:r>
            <a:r>
              <a:rPr lang="nl-BE" dirty="0" err="1" smtClean="0"/>
              <a:t>representation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Mix between implicit and explicit representation</a:t>
            </a:r>
          </a:p>
          <a:p>
            <a:r>
              <a:rPr lang="en-GB" dirty="0" smtClean="0"/>
              <a:t>Implicit representation separated by block</a:t>
            </a:r>
          </a:p>
          <a:p>
            <a:r>
              <a:rPr lang="en-GB" dirty="0" smtClean="0"/>
              <a:t>Simulated model isolated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3050"/>
            <a:ext cx="2374350" cy="4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syntax: comparison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Implicit representation not expressive enough</a:t>
            </a:r>
          </a:p>
          <a:p>
            <a:r>
              <a:rPr lang="en-GB" dirty="0" smtClean="0"/>
              <a:t>Hybrid representation</a:t>
            </a:r>
          </a:p>
          <a:p>
            <a:pPr lvl="1"/>
            <a:r>
              <a:rPr lang="en-GB" dirty="0" smtClean="0"/>
              <a:t>Same expressiveness as explicit representation</a:t>
            </a:r>
          </a:p>
          <a:p>
            <a:pPr lvl="1"/>
            <a:r>
              <a:rPr lang="en-GB" dirty="0" smtClean="0"/>
              <a:t>More compact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149080"/>
            <a:ext cx="5147987" cy="18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Background: Causal Block </a:t>
            </a:r>
            <a:r>
              <a:rPr lang="en-GB" dirty="0" smtClean="0"/>
              <a:t>Diagrams </a:t>
            </a:r>
            <a:r>
              <a:rPr lang="en-GB" dirty="0">
                <a:solidFill>
                  <a:schemeClr val="tx1"/>
                </a:solidFill>
              </a:rPr>
              <a:t>(CBD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/>
          </a:p>
          <a:p>
            <a:pPr lvl="1"/>
            <a:r>
              <a:rPr lang="en-GB" dirty="0"/>
              <a:t>Syntax</a:t>
            </a:r>
          </a:p>
          <a:p>
            <a:pPr lvl="1"/>
            <a:r>
              <a:rPr lang="en-GB" dirty="0"/>
              <a:t>Semantics</a:t>
            </a:r>
          </a:p>
          <a:p>
            <a:r>
              <a:rPr lang="en-GB" dirty="0" smtClean="0"/>
              <a:t>Problem statement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Dynamic structure CBD 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isual syntax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Semantics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/>
              <a:t>Case study: elevator model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0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Background: Causal Block Diagrams</a:t>
            </a:r>
          </a:p>
          <a:p>
            <a:pPr lvl="1"/>
            <a:r>
              <a:rPr lang="en-GB" dirty="0" smtClean="0"/>
              <a:t>Syntax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/>
              <a:t>Problem statement</a:t>
            </a:r>
          </a:p>
          <a:p>
            <a:r>
              <a:rPr lang="en-GB" dirty="0" smtClean="0"/>
              <a:t>Dynamic structure CBD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/>
              <a:t>Case study: elevator model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Related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Hybrid</a:t>
            </a:r>
            <a:r>
              <a:rPr lang="nl-BE" dirty="0" smtClean="0"/>
              <a:t> CBD</a:t>
            </a:r>
          </a:p>
          <a:p>
            <a:r>
              <a:rPr lang="nl-BE" sz="1000" dirty="0" err="1"/>
              <a:t>Mustafiz</a:t>
            </a:r>
            <a:r>
              <a:rPr lang="nl-BE" sz="1000" dirty="0"/>
              <a:t>, </a:t>
            </a:r>
            <a:r>
              <a:rPr lang="nl-BE" sz="1000" dirty="0" err="1"/>
              <a:t>Sadaf</a:t>
            </a:r>
            <a:r>
              <a:rPr lang="nl-BE" sz="1000" dirty="0"/>
              <a:t>, et al. "</a:t>
            </a:r>
            <a:r>
              <a:rPr lang="nl-BE" sz="1000" dirty="0" err="1"/>
              <a:t>Towards</a:t>
            </a:r>
            <a:r>
              <a:rPr lang="nl-BE" sz="1000" dirty="0"/>
              <a:t> Modular Language Design Using Language </a:t>
            </a:r>
            <a:r>
              <a:rPr lang="nl-BE" sz="1000" dirty="0" err="1"/>
              <a:t>Fragments</a:t>
            </a:r>
            <a:r>
              <a:rPr lang="nl-BE" sz="1000" dirty="0"/>
              <a:t>: The </a:t>
            </a:r>
            <a:r>
              <a:rPr lang="nl-BE" sz="1000" dirty="0" err="1"/>
              <a:t>Hybrid</a:t>
            </a:r>
            <a:r>
              <a:rPr lang="nl-BE" sz="1000" dirty="0"/>
              <a:t> Systems Case </a:t>
            </a:r>
            <a:r>
              <a:rPr lang="nl-BE" sz="1000" dirty="0" err="1"/>
              <a:t>Study</a:t>
            </a:r>
            <a:r>
              <a:rPr lang="nl-BE" sz="1000" dirty="0"/>
              <a:t>." </a:t>
            </a:r>
            <a:r>
              <a:rPr lang="nl-BE" sz="1000" i="1" dirty="0"/>
              <a:t>Information Technology: New </a:t>
            </a:r>
            <a:r>
              <a:rPr lang="nl-BE" sz="1000" i="1" dirty="0" err="1"/>
              <a:t>Generations</a:t>
            </a:r>
            <a:r>
              <a:rPr lang="nl-BE" sz="1000" dirty="0"/>
              <a:t>. Springer International Publishing, 2016. 785-797.</a:t>
            </a:r>
            <a:endParaRPr lang="nl-BE" sz="1000" dirty="0" smtClean="0"/>
          </a:p>
          <a:p>
            <a:pPr lvl="1"/>
            <a:r>
              <a:rPr lang="nl-BE" dirty="0" err="1" smtClean="0"/>
              <a:t>Uses</a:t>
            </a:r>
            <a:r>
              <a:rPr lang="nl-BE" dirty="0" smtClean="0"/>
              <a:t> </a:t>
            </a:r>
            <a:r>
              <a:rPr lang="nl-BE" dirty="0" err="1" smtClean="0"/>
              <a:t>signal</a:t>
            </a:r>
            <a:r>
              <a:rPr lang="nl-BE" dirty="0" smtClean="0"/>
              <a:t> crossing</a:t>
            </a:r>
          </a:p>
          <a:p>
            <a:r>
              <a:rPr lang="nl-BE" dirty="0" err="1" smtClean="0"/>
              <a:t>Dynamic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r>
              <a:rPr lang="nl-BE" dirty="0" smtClean="0"/>
              <a:t> DEVS (DSDEVS)</a:t>
            </a:r>
          </a:p>
          <a:p>
            <a:r>
              <a:rPr lang="en-US" sz="1000" dirty="0"/>
              <a:t>Barros, Fernando J. "Modeling formalisms for dynamic structure </a:t>
            </a:r>
            <a:r>
              <a:rPr lang="en-US" sz="1000" dirty="0" err="1"/>
              <a:t>systems."</a:t>
            </a:r>
            <a:r>
              <a:rPr lang="en-US" sz="1000" i="1" dirty="0" err="1"/>
              <a:t>ACM</a:t>
            </a:r>
            <a:r>
              <a:rPr lang="en-US" sz="1000" i="1" dirty="0"/>
              <a:t> Transactions on Modeling and Computer Simulation (TOMACS)</a:t>
            </a:r>
            <a:r>
              <a:rPr lang="en-US" sz="1000" dirty="0"/>
              <a:t> 7.4 (1997): 501-515.</a:t>
            </a:r>
            <a:endParaRPr lang="nl-BE" sz="1000" dirty="0" smtClean="0"/>
          </a:p>
          <a:p>
            <a:r>
              <a:rPr lang="nl-BE" dirty="0" smtClean="0"/>
              <a:t> </a:t>
            </a:r>
            <a:r>
              <a:rPr lang="nl-BE" dirty="0" err="1" smtClean="0"/>
              <a:t>Hetrogeneous</a:t>
            </a:r>
            <a:r>
              <a:rPr lang="nl-BE" dirty="0" smtClean="0"/>
              <a:t> flow systems </a:t>
            </a:r>
          </a:p>
          <a:p>
            <a:r>
              <a:rPr lang="en-US" sz="1000" dirty="0" smtClean="0"/>
              <a:t>Barros</a:t>
            </a:r>
            <a:r>
              <a:rPr lang="en-US" sz="1000" dirty="0"/>
              <a:t>, Fernando J. "Dynamic structure </a:t>
            </a:r>
            <a:r>
              <a:rPr lang="en-US" sz="1000" dirty="0" err="1"/>
              <a:t>multiparadigm</a:t>
            </a:r>
            <a:r>
              <a:rPr lang="en-US" sz="1000" dirty="0"/>
              <a:t> modeling and simulation." </a:t>
            </a:r>
            <a:r>
              <a:rPr lang="en-US" sz="1000" i="1" dirty="0"/>
              <a:t>ACM Transactions on Modeling and Computer Simulation (TOMACS)</a:t>
            </a:r>
            <a:r>
              <a:rPr lang="en-US" sz="1000" dirty="0"/>
              <a:t> 13.3 (2003): 259-275</a:t>
            </a:r>
            <a:r>
              <a:rPr lang="en-US" sz="1000" dirty="0" smtClean="0"/>
              <a:t>.</a:t>
            </a:r>
            <a:endParaRPr lang="nl-BE" dirty="0" smtClean="0"/>
          </a:p>
          <a:p>
            <a:pPr lvl="1"/>
            <a:r>
              <a:rPr lang="nl-BE" dirty="0" err="1" smtClean="0"/>
              <a:t>Use</a:t>
            </a:r>
            <a:r>
              <a:rPr lang="nl-BE" dirty="0" smtClean="0"/>
              <a:t> of model executive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893347"/>
            <a:ext cx="3361252" cy="21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Triggering a change: zero crossing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Piecewise constant signal to “event”</a:t>
            </a:r>
          </a:p>
          <a:p>
            <a:r>
              <a:rPr lang="en-GB" dirty="0" smtClean="0"/>
              <a:t>Pre and post condition</a:t>
            </a:r>
          </a:p>
          <a:p>
            <a:r>
              <a:rPr lang="en-GB" dirty="0" smtClean="0"/>
              <a:t>Implemented using basic blocks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8396850" cy="25107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3622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Triggering a change: zero crossing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Signal</a:t>
            </a:r>
            <a:r>
              <a:rPr lang="nl-BE" dirty="0" smtClean="0"/>
              <a:t> must cross zero </a:t>
            </a:r>
            <a:r>
              <a:rPr lang="nl-BE" dirty="0" err="1" smtClean="0"/>
              <a:t>from</a:t>
            </a:r>
            <a:r>
              <a:rPr lang="nl-BE" dirty="0" smtClean="0"/>
              <a:t> below</a:t>
            </a:r>
          </a:p>
          <a:p>
            <a:pPr lvl="1"/>
            <a:r>
              <a:rPr lang="nl-BE" dirty="0" err="1" smtClean="0"/>
              <a:t>Previous</a:t>
            </a:r>
            <a:r>
              <a:rPr lang="nl-BE" dirty="0" smtClean="0"/>
              <a:t> iteration: </a:t>
            </a:r>
            <a:r>
              <a:rPr lang="nl-BE" dirty="0" err="1" smtClean="0"/>
              <a:t>condition</a:t>
            </a:r>
            <a:r>
              <a:rPr lang="nl-BE" dirty="0" smtClean="0"/>
              <a:t> must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satisfied</a:t>
            </a:r>
            <a:endParaRPr lang="nl-BE" dirty="0" smtClean="0"/>
          </a:p>
          <a:p>
            <a:pPr lvl="1"/>
            <a:r>
              <a:rPr lang="nl-BE" dirty="0" err="1" smtClean="0"/>
              <a:t>Current</a:t>
            </a:r>
            <a:r>
              <a:rPr lang="nl-BE" dirty="0" smtClean="0"/>
              <a:t> </a:t>
            </a:r>
            <a:r>
              <a:rPr lang="nl-BE" dirty="0"/>
              <a:t>iteration: </a:t>
            </a:r>
            <a:r>
              <a:rPr lang="nl-BE" dirty="0" err="1"/>
              <a:t>condition</a:t>
            </a:r>
            <a:r>
              <a:rPr lang="nl-BE" dirty="0"/>
              <a:t> must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satisfied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4976747" cy="28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Triggering a change: </a:t>
            </a:r>
            <a:r>
              <a:rPr lang="nl-BE" dirty="0" err="1"/>
              <a:t>timed</a:t>
            </a:r>
            <a:r>
              <a:rPr lang="nl-BE" dirty="0"/>
              <a:t> event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Generating “event” </a:t>
            </a:r>
            <a:r>
              <a:rPr lang="nl-BE" dirty="0" err="1" smtClean="0"/>
              <a:t>after</a:t>
            </a:r>
            <a:r>
              <a:rPr lang="nl-BE" dirty="0" smtClean="0"/>
              <a:t> a </a:t>
            </a:r>
            <a:r>
              <a:rPr lang="nl-BE" dirty="0" err="1" smtClean="0"/>
              <a:t>fixed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of timesteps</a:t>
            </a:r>
          </a:p>
          <a:p>
            <a:r>
              <a:rPr lang="nl-BE" dirty="0" smtClean="0"/>
              <a:t>Value </a:t>
            </a:r>
            <a:r>
              <a:rPr lang="nl-BE" dirty="0" err="1" smtClean="0"/>
              <a:t>determined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intialised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30868"/>
            <a:ext cx="1724025" cy="10763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93" y="2917395"/>
            <a:ext cx="5301282" cy="32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Modeling</a:t>
            </a:r>
            <a:r>
              <a:rPr lang="nl-BE" dirty="0" smtClean="0"/>
              <a:t> a change: </a:t>
            </a:r>
            <a:r>
              <a:rPr lang="nl-BE" dirty="0" err="1" smtClean="0"/>
              <a:t>structure</a:t>
            </a:r>
            <a:r>
              <a:rPr lang="nl-BE" dirty="0" smtClean="0"/>
              <a:t> block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Features of a dynamic structure formalism</a:t>
            </a:r>
          </a:p>
          <a:p>
            <a:pPr lvl="1"/>
            <a:r>
              <a:rPr lang="en-GB" dirty="0" smtClean="0"/>
              <a:t>Identification of existing structures</a:t>
            </a:r>
          </a:p>
          <a:p>
            <a:pPr lvl="1"/>
            <a:r>
              <a:rPr lang="en-GB" dirty="0" smtClean="0"/>
              <a:t>Creation of new structures</a:t>
            </a:r>
          </a:p>
          <a:p>
            <a:pPr lvl="1"/>
            <a:r>
              <a:rPr lang="en-GB" dirty="0" smtClean="0"/>
              <a:t>Removal of existing structures</a:t>
            </a:r>
          </a:p>
          <a:p>
            <a:pPr lvl="1"/>
            <a:r>
              <a:rPr lang="en-GB" dirty="0" smtClean="0"/>
              <a:t>Initialisation of values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7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a change: structure block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 block = adapted CBD specification</a:t>
            </a:r>
          </a:p>
          <a:p>
            <a:r>
              <a:rPr lang="en-GB" dirty="0" smtClean="0"/>
              <a:t>Structure function for modelling change</a:t>
            </a:r>
          </a:p>
          <a:p>
            <a:r>
              <a:rPr lang="en-GB" dirty="0" smtClean="0"/>
              <a:t>Multiple input/ no  output ports</a:t>
            </a:r>
          </a:p>
          <a:p>
            <a:pPr lvl="1"/>
            <a:r>
              <a:rPr lang="en-GB" dirty="0" smtClean="0"/>
              <a:t>Default 1: event that triggers a change</a:t>
            </a:r>
          </a:p>
          <a:p>
            <a:pPr lvl="1"/>
            <a:r>
              <a:rPr lang="en-GB" dirty="0" smtClean="0"/>
              <a:t>Other input ports for initialisation of values</a:t>
            </a:r>
          </a:p>
          <a:p>
            <a:r>
              <a:rPr lang="en-GB" dirty="0" smtClean="0"/>
              <a:t>Changes apply only to one CBD! (hierarchical)</a:t>
            </a:r>
          </a:p>
          <a:p>
            <a:pPr lvl="1"/>
            <a:endParaRPr lang="en-GB" dirty="0" smtClean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</a:t>
            </a:r>
            <a:r>
              <a:rPr lang="nl-BE" dirty="0" smtClean="0"/>
              <a:t>a </a:t>
            </a:r>
            <a:r>
              <a:rPr lang="nl-BE" dirty="0"/>
              <a:t>change: </a:t>
            </a:r>
            <a:r>
              <a:rPr lang="en-GB" dirty="0"/>
              <a:t>e</a:t>
            </a:r>
            <a:r>
              <a:rPr lang="en-GB" dirty="0" smtClean="0"/>
              <a:t>xamples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1490654"/>
            <a:ext cx="3925777" cy="4500562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29" y="1289908"/>
            <a:ext cx="3354812" cy="4902053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 bwMode="auto">
          <a:xfrm>
            <a:off x="4716016" y="2852936"/>
            <a:ext cx="576064" cy="11521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</a:t>
            </a:r>
            <a:r>
              <a:rPr lang="nl-BE" dirty="0" smtClean="0"/>
              <a:t>a </a:t>
            </a:r>
            <a:r>
              <a:rPr lang="nl-BE" dirty="0"/>
              <a:t>change: </a:t>
            </a:r>
            <a:r>
              <a:rPr lang="en-GB" dirty="0"/>
              <a:t>e</a:t>
            </a:r>
            <a:r>
              <a:rPr lang="en-GB" dirty="0" smtClean="0"/>
              <a:t>xamples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2" y="1340768"/>
            <a:ext cx="3684983" cy="4861156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 bwMode="auto">
          <a:xfrm>
            <a:off x="4716016" y="2852936"/>
            <a:ext cx="576064" cy="11521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35" y="1340768"/>
            <a:ext cx="369632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Adapted operational semantics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7294973" cy="30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Background: Causal Block </a:t>
            </a:r>
            <a:r>
              <a:rPr lang="en-GB" dirty="0" smtClean="0"/>
              <a:t>Diagrams </a:t>
            </a:r>
            <a:r>
              <a:rPr lang="en-GB" dirty="0">
                <a:solidFill>
                  <a:schemeClr val="tx1"/>
                </a:solidFill>
              </a:rPr>
              <a:t>(CBD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/>
          </a:p>
          <a:p>
            <a:pPr lvl="1"/>
            <a:r>
              <a:rPr lang="en-GB" dirty="0"/>
              <a:t>Syntax</a:t>
            </a:r>
          </a:p>
          <a:p>
            <a:pPr lvl="1"/>
            <a:r>
              <a:rPr lang="en-GB" dirty="0"/>
              <a:t>Semantics</a:t>
            </a:r>
          </a:p>
          <a:p>
            <a:r>
              <a:rPr lang="en-GB" dirty="0" smtClean="0"/>
              <a:t>Problem statement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Dynamic structure CBD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Implementation</a:t>
            </a:r>
          </a:p>
          <a:p>
            <a:r>
              <a:rPr lang="en-GB" dirty="0" smtClean="0"/>
              <a:t>Case study: elevator model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Background: Causal Block </a:t>
            </a:r>
            <a:r>
              <a:rPr lang="en-GB" dirty="0" smtClean="0">
                <a:solidFill>
                  <a:schemeClr val="bg2"/>
                </a:solidFill>
              </a:rPr>
              <a:t>Diagrams (CBD)</a:t>
            </a:r>
            <a:endParaRPr lang="en-GB" dirty="0">
              <a:solidFill>
                <a:schemeClr val="bg2"/>
              </a:solidFill>
            </a:endParaRPr>
          </a:p>
          <a:p>
            <a:pPr lvl="1"/>
            <a:r>
              <a:rPr lang="en-GB" dirty="0">
                <a:solidFill>
                  <a:schemeClr val="bg2"/>
                </a:solidFill>
              </a:rPr>
              <a:t>Syntax</a:t>
            </a:r>
          </a:p>
          <a:p>
            <a:pPr lvl="1"/>
            <a:r>
              <a:rPr lang="en-GB" dirty="0"/>
              <a:t>Semantics</a:t>
            </a:r>
          </a:p>
          <a:p>
            <a:r>
              <a:rPr lang="en-GB" dirty="0" smtClean="0"/>
              <a:t>Problem statement</a:t>
            </a:r>
          </a:p>
          <a:p>
            <a:r>
              <a:rPr lang="en-GB" dirty="0" smtClean="0"/>
              <a:t>Dynamic structure CBD </a:t>
            </a:r>
          </a:p>
          <a:p>
            <a:pPr lvl="1"/>
            <a:r>
              <a:rPr lang="en-GB" dirty="0" smtClean="0"/>
              <a:t>Syntax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/>
              <a:t>Case study: elevator model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8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Implementation</a:t>
            </a:r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7" y="1643063"/>
            <a:ext cx="1837867" cy="4500562"/>
          </a:xfrm>
        </p:spPr>
      </p:pic>
    </p:spTree>
    <p:extLst>
      <p:ext uri="{BB962C8B-B14F-4D97-AF65-F5344CB8AC3E}">
        <p14:creationId xmlns:p14="http://schemas.microsoft.com/office/powerpoint/2010/main" val="27194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Implementation</a:t>
            </a:r>
            <a:r>
              <a:rPr lang="nl-BE" dirty="0"/>
              <a:t>: </a:t>
            </a:r>
            <a:r>
              <a:rPr lang="nl-BE" dirty="0" err="1"/>
              <a:t>AToMPM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Visual 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enviroment</a:t>
            </a:r>
            <a:endParaRPr lang="nl-BE" dirty="0"/>
          </a:p>
        </p:txBody>
      </p:sp>
      <p:pic>
        <p:nvPicPr>
          <p:cNvPr id="4" name="Tijdelijke aanduiding voor inhoud 8"/>
          <p:cNvPicPr>
            <a:picLocks noChangeAspect="1"/>
          </p:cNvPicPr>
          <p:nvPr/>
        </p:nvPicPr>
        <p:blipFill rotWithShape="1">
          <a:blip r:embed="rId2"/>
          <a:srcRect l="23528" t="13460" r="24704" b="8408"/>
          <a:stretch/>
        </p:blipFill>
        <p:spPr bwMode="auto">
          <a:xfrm>
            <a:off x="2987824" y="2190649"/>
            <a:ext cx="4824536" cy="409587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25147"/>
            <a:ext cx="1187503" cy="2907950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 bwMode="auto">
          <a:xfrm>
            <a:off x="395536" y="3429000"/>
            <a:ext cx="57606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Metadepth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Exported </a:t>
            </a:r>
            <a:r>
              <a:rPr lang="en-GB" dirty="0" err="1" smtClean="0"/>
              <a:t>AToMPM</a:t>
            </a:r>
            <a:r>
              <a:rPr lang="en-GB" dirty="0" smtClean="0"/>
              <a:t> model using built in functionality</a:t>
            </a:r>
          </a:p>
          <a:p>
            <a:r>
              <a:rPr lang="en-GB" dirty="0" smtClean="0"/>
              <a:t>Supports EGL for code generation</a:t>
            </a:r>
          </a:p>
          <a:p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50601" t="11387" r="27621" b="7764"/>
          <a:stretch/>
        </p:blipFill>
        <p:spPr>
          <a:xfrm>
            <a:off x="6444208" y="2141294"/>
            <a:ext cx="1970565" cy="41150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25147"/>
            <a:ext cx="1187503" cy="2907950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 bwMode="auto">
          <a:xfrm>
            <a:off x="1120541" y="371703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395536" y="407707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XML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Readable models</a:t>
            </a:r>
          </a:p>
          <a:p>
            <a:r>
              <a:rPr lang="en-GB" dirty="0" smtClean="0"/>
              <a:t>Consistent declarations</a:t>
            </a:r>
          </a:p>
          <a:p>
            <a:r>
              <a:rPr lang="en-GB" dirty="0" smtClean="0"/>
              <a:t> Remove tags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50615" t="12017" r="1423" b="8873"/>
          <a:stretch/>
        </p:blipFill>
        <p:spPr>
          <a:xfrm>
            <a:off x="4788024" y="1844824"/>
            <a:ext cx="3954040" cy="36687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25147"/>
            <a:ext cx="1187503" cy="2907950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 bwMode="auto">
          <a:xfrm>
            <a:off x="1115616" y="443711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1" name="Ovaal 10"/>
          <p:cNvSpPr/>
          <p:nvPr/>
        </p:nvSpPr>
        <p:spPr bwMode="auto">
          <a:xfrm>
            <a:off x="395536" y="4725144"/>
            <a:ext cx="57606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Python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6615" y="1628800"/>
            <a:ext cx="7864475" cy="4500594"/>
          </a:xfrm>
        </p:spPr>
        <p:txBody>
          <a:bodyPr/>
          <a:lstStyle/>
          <a:p>
            <a:r>
              <a:rPr lang="en-GB" dirty="0" smtClean="0"/>
              <a:t>Parser generates code including structure functions</a:t>
            </a:r>
          </a:p>
          <a:p>
            <a:r>
              <a:rPr lang="en-GB" dirty="0" smtClean="0"/>
              <a:t>Simulator implemented in python</a:t>
            </a:r>
          </a:p>
          <a:p>
            <a:pPr lvl="1"/>
            <a:r>
              <a:rPr lang="en-GB" dirty="0" smtClean="0"/>
              <a:t>Extended CBD simulator from MOSIS course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57354"/>
            <a:ext cx="1187503" cy="290795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 bwMode="auto">
          <a:xfrm>
            <a:off x="1105960" y="5085184"/>
            <a:ext cx="57606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395536" y="5445224"/>
            <a:ext cx="57606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Debugging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Test </a:t>
            </a:r>
            <a:r>
              <a:rPr lang="nl-BE" dirty="0" err="1" smtClean="0"/>
              <a:t>driven</a:t>
            </a:r>
            <a:r>
              <a:rPr lang="nl-BE" dirty="0" smtClean="0"/>
              <a:t> development</a:t>
            </a:r>
          </a:p>
          <a:p>
            <a:r>
              <a:rPr lang="nl-BE" dirty="0" err="1" smtClean="0"/>
              <a:t>Traces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613701"/>
            <a:ext cx="5917333" cy="25592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25147"/>
            <a:ext cx="1187503" cy="290795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 bwMode="auto">
          <a:xfrm>
            <a:off x="1115616" y="5733256"/>
            <a:ext cx="648072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Background: Causal Block </a:t>
            </a:r>
            <a:r>
              <a:rPr lang="en-GB" dirty="0" smtClean="0"/>
              <a:t>Diagrams </a:t>
            </a:r>
            <a:r>
              <a:rPr lang="en-GB" dirty="0">
                <a:solidFill>
                  <a:schemeClr val="tx1"/>
                </a:solidFill>
              </a:rPr>
              <a:t>(CBD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/>
              <a:t>Syntax</a:t>
            </a:r>
          </a:p>
          <a:p>
            <a:pPr lvl="1"/>
            <a:r>
              <a:rPr lang="en-GB" dirty="0"/>
              <a:t>Semantics</a:t>
            </a:r>
          </a:p>
          <a:p>
            <a:r>
              <a:rPr lang="en-GB" dirty="0" smtClean="0"/>
              <a:t>Problem statement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Dynamic structure CBD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Case study: elevator model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3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Case </a:t>
            </a:r>
            <a:r>
              <a:rPr lang="nl-BE" dirty="0" err="1" smtClean="0"/>
              <a:t>Study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Balls in elevator</a:t>
            </a:r>
          </a:p>
          <a:p>
            <a:r>
              <a:rPr lang="en-GB" dirty="0" smtClean="0"/>
              <a:t>Doors open when elevator reaches floor</a:t>
            </a:r>
          </a:p>
          <a:p>
            <a:r>
              <a:rPr lang="en-GB" dirty="0" smtClean="0"/>
              <a:t>Balls can enter and leave elevator trough door</a:t>
            </a:r>
          </a:p>
        </p:txBody>
      </p:sp>
    </p:spTree>
    <p:extLst>
      <p:ext uri="{BB962C8B-B14F-4D97-AF65-F5344CB8AC3E}">
        <p14:creationId xmlns:p14="http://schemas.microsoft.com/office/powerpoint/2010/main" val="15539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Modeling</a:t>
            </a:r>
            <a:r>
              <a:rPr lang="nl-BE" dirty="0" smtClean="0"/>
              <a:t> a Ball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21" y="1643063"/>
            <a:ext cx="3666058" cy="4500562"/>
          </a:xfrm>
        </p:spPr>
      </p:pic>
    </p:spTree>
    <p:extLst>
      <p:ext uri="{BB962C8B-B14F-4D97-AF65-F5344CB8AC3E}">
        <p14:creationId xmlns:p14="http://schemas.microsoft.com/office/powerpoint/2010/main" val="36828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with constant velocity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64" y="1340768"/>
            <a:ext cx="3572561" cy="4500562"/>
          </a:xfrm>
        </p:spPr>
      </p:pic>
    </p:spTree>
    <p:extLst>
      <p:ext uri="{BB962C8B-B14F-4D97-AF65-F5344CB8AC3E}">
        <p14:creationId xmlns:p14="http://schemas.microsoft.com/office/powerpoint/2010/main" val="14426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Causal</a:t>
            </a:r>
            <a:r>
              <a:rPr lang="nl-BE" dirty="0"/>
              <a:t> Block </a:t>
            </a:r>
            <a:r>
              <a:rPr lang="nl-BE" dirty="0" err="1"/>
              <a:t>Diagrams</a:t>
            </a:r>
            <a:r>
              <a:rPr lang="nl-BE" dirty="0"/>
              <a:t> </a:t>
            </a:r>
            <a:r>
              <a:rPr lang="nl-BE" dirty="0" smtClean="0"/>
              <a:t>Abstract Syntax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7" y="1268760"/>
            <a:ext cx="72675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with constant </a:t>
            </a:r>
            <a:r>
              <a:rPr lang="en-GB" dirty="0" smtClean="0"/>
              <a:t>acceleration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83" y="1412776"/>
            <a:ext cx="2062524" cy="4500562"/>
          </a:xfrm>
        </p:spPr>
      </p:pic>
    </p:spTree>
    <p:extLst>
      <p:ext uri="{BB962C8B-B14F-4D97-AF65-F5344CB8AC3E}">
        <p14:creationId xmlns:p14="http://schemas.microsoft.com/office/powerpoint/2010/main" val="11127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Velocity</a:t>
            </a:r>
            <a:r>
              <a:rPr lang="nl-BE" dirty="0" smtClean="0"/>
              <a:t> CBD </a:t>
            </a:r>
            <a:r>
              <a:rPr lang="nl-BE" dirty="0" err="1" smtClean="0"/>
              <a:t>for</a:t>
            </a:r>
            <a:r>
              <a:rPr lang="nl-BE" dirty="0" smtClean="0"/>
              <a:t> elevator </a:t>
            </a:r>
            <a:r>
              <a:rPr lang="nl-BE" dirty="0" err="1" smtClean="0"/>
              <a:t>wall</a:t>
            </a:r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21" y="1643063"/>
            <a:ext cx="1217058" cy="4500562"/>
          </a:xfrm>
        </p:spPr>
      </p:pic>
    </p:spTree>
    <p:extLst>
      <p:ext uri="{BB962C8B-B14F-4D97-AF65-F5344CB8AC3E}">
        <p14:creationId xmlns:p14="http://schemas.microsoft.com/office/powerpoint/2010/main" val="40808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Demo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2603" t="15399" r="60232" b="11201"/>
          <a:stretch/>
        </p:blipFill>
        <p:spPr>
          <a:xfrm>
            <a:off x="2987824" y="1500174"/>
            <a:ext cx="3037753" cy="46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Advanced scheduling</a:t>
            </a:r>
            <a:r>
              <a:rPr lang="en-GB" dirty="0" smtClean="0"/>
              <a:t> of structure blocks</a:t>
            </a:r>
          </a:p>
          <a:p>
            <a:r>
              <a:rPr lang="en-GB" dirty="0" smtClean="0"/>
              <a:t>Optimisation techniques</a:t>
            </a:r>
          </a:p>
          <a:p>
            <a:r>
              <a:rPr lang="en-GB" dirty="0" smtClean="0"/>
              <a:t>Comparison to other methods (hybrid systems)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58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42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Causal</a:t>
            </a:r>
            <a:r>
              <a:rPr lang="nl-BE" dirty="0"/>
              <a:t> Block </a:t>
            </a:r>
            <a:r>
              <a:rPr lang="nl-BE" dirty="0" err="1"/>
              <a:t>Diagrams</a:t>
            </a:r>
            <a:r>
              <a:rPr lang="nl-BE" dirty="0"/>
              <a:t> </a:t>
            </a:r>
            <a:r>
              <a:rPr lang="nl-BE" dirty="0" smtClean="0"/>
              <a:t>Visual Syntax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0017"/>
            <a:ext cx="4429159" cy="2631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437112"/>
            <a:ext cx="1945032" cy="18531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874" y="4458410"/>
            <a:ext cx="2160240" cy="9567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714" y="1569133"/>
            <a:ext cx="1916511" cy="25813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447" y="1560817"/>
            <a:ext cx="2152609" cy="39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Background: Causal Block </a:t>
            </a:r>
            <a:r>
              <a:rPr lang="en-GB" dirty="0" smtClean="0">
                <a:solidFill>
                  <a:schemeClr val="bg2"/>
                </a:solidFill>
              </a:rPr>
              <a:t>Diagrams (CBD)</a:t>
            </a:r>
            <a:endParaRPr lang="en-GB" dirty="0">
              <a:solidFill>
                <a:schemeClr val="bg2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Syntax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Semantics</a:t>
            </a:r>
          </a:p>
          <a:p>
            <a:r>
              <a:rPr lang="en-GB" dirty="0" smtClean="0"/>
              <a:t>Problem statement</a:t>
            </a:r>
          </a:p>
          <a:p>
            <a:r>
              <a:rPr lang="en-GB" dirty="0" smtClean="0"/>
              <a:t>Dynamic structure CBD </a:t>
            </a:r>
          </a:p>
          <a:p>
            <a:pPr lvl="1"/>
            <a:r>
              <a:rPr lang="en-GB" dirty="0" smtClean="0"/>
              <a:t>Syntax</a:t>
            </a:r>
          </a:p>
          <a:p>
            <a:pPr lvl="1"/>
            <a:r>
              <a:rPr lang="en-GB" dirty="0" smtClean="0"/>
              <a:t>Semantics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/>
              <a:t>Case study: elevator model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5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Causal</a:t>
            </a:r>
            <a:r>
              <a:rPr lang="nl-BE" dirty="0" smtClean="0"/>
              <a:t> Block </a:t>
            </a:r>
            <a:r>
              <a:rPr lang="nl-BE" dirty="0" err="1" smtClean="0"/>
              <a:t>Diagrams</a:t>
            </a:r>
            <a:r>
              <a:rPr lang="nl-BE" dirty="0" smtClean="0"/>
              <a:t> </a:t>
            </a:r>
            <a:r>
              <a:rPr lang="nl-BE" dirty="0" err="1" smtClean="0"/>
              <a:t>semantics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42" y="2348880"/>
            <a:ext cx="7432860" cy="24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Background: </a:t>
            </a:r>
            <a:r>
              <a:rPr lang="nl-BE" dirty="0" err="1"/>
              <a:t>f</a:t>
            </a:r>
            <a:r>
              <a:rPr lang="nl-BE" dirty="0" err="1" smtClean="0"/>
              <a:t>lattening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Purely syntactical</a:t>
            </a:r>
          </a:p>
          <a:p>
            <a:r>
              <a:rPr lang="en-GB" dirty="0" smtClean="0"/>
              <a:t>Needed for loop detection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64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Background: </a:t>
            </a:r>
            <a:r>
              <a:rPr lang="nl-BE" dirty="0" smtClean="0"/>
              <a:t>Evaluation </a:t>
            </a:r>
            <a:r>
              <a:rPr lang="nl-BE" dirty="0"/>
              <a:t>O</a:t>
            </a:r>
            <a:r>
              <a:rPr lang="nl-BE" dirty="0" smtClean="0"/>
              <a:t>rder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Dependenties beween </a:t>
            </a:r>
            <a:r>
              <a:rPr lang="nl-BE" dirty="0" err="1" smtClean="0"/>
              <a:t>blocks</a:t>
            </a:r>
            <a:endParaRPr lang="nl-BE" dirty="0" smtClean="0"/>
          </a:p>
          <a:p>
            <a:r>
              <a:rPr lang="nl-BE" dirty="0" err="1" smtClean="0"/>
              <a:t>Topological</a:t>
            </a:r>
            <a:r>
              <a:rPr lang="nl-BE" dirty="0" smtClean="0"/>
              <a:t> </a:t>
            </a:r>
            <a:r>
              <a:rPr lang="nl-BE" dirty="0" err="1" smtClean="0"/>
              <a:t>sort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14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DL Light2">
  <a:themeElements>
    <a:clrScheme name="Custom 1">
      <a:dk1>
        <a:srgbClr val="000000"/>
      </a:dk1>
      <a:lt1>
        <a:srgbClr val="FFFFFF"/>
      </a:lt1>
      <a:dk2>
        <a:srgbClr val="808080"/>
      </a:dk2>
      <a:lt2>
        <a:srgbClr val="990000"/>
      </a:lt2>
      <a:accent1>
        <a:srgbClr val="808080"/>
      </a:accent1>
      <a:accent2>
        <a:srgbClr val="CC0000"/>
      </a:accent2>
      <a:accent3>
        <a:srgbClr val="00000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ngepast 1">
      <a:majorFont>
        <a:latin typeface="Swis721 Ex BT"/>
        <a:ea typeface="msgothic"/>
        <a:cs typeface="msgothic"/>
      </a:majorFont>
      <a:minorFont>
        <a:latin typeface="Swis721 BT"/>
        <a:ea typeface="msgothic"/>
        <a:cs typeface="ms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MSDL Light2</Template>
  <TotalTime>9048</TotalTime>
  <Words>630</Words>
  <Application>Microsoft Office PowerPoint</Application>
  <PresentationFormat>Diavoorstelling (4:3)</PresentationFormat>
  <Paragraphs>195</Paragraphs>
  <Slides>44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4" baseType="lpstr">
      <vt:lpstr>Arial</vt:lpstr>
      <vt:lpstr>Calibri</vt:lpstr>
      <vt:lpstr>msgothic</vt:lpstr>
      <vt:lpstr>Simplified Arabic Fixed</vt:lpstr>
      <vt:lpstr>Swis721 BT</vt:lpstr>
      <vt:lpstr>Swis721 Ex BT</vt:lpstr>
      <vt:lpstr>Swis721 Lt BT</vt:lpstr>
      <vt:lpstr>Times New Roman</vt:lpstr>
      <vt:lpstr>Verdana</vt:lpstr>
      <vt:lpstr>MSDL Light2</vt:lpstr>
      <vt:lpstr>Dynamic structure modelling for Causal Block Diagrams</vt:lpstr>
      <vt:lpstr>Overview</vt:lpstr>
      <vt:lpstr>Overview</vt:lpstr>
      <vt:lpstr>Causal Block Diagrams Abstract Syntax</vt:lpstr>
      <vt:lpstr>Causal Block Diagrams Visual Syntax</vt:lpstr>
      <vt:lpstr>Overview</vt:lpstr>
      <vt:lpstr>Causal Block Diagrams semantics</vt:lpstr>
      <vt:lpstr>Background: flattening</vt:lpstr>
      <vt:lpstr>Background: Evaluation Order</vt:lpstr>
      <vt:lpstr>Loop detection</vt:lpstr>
      <vt:lpstr>Overview</vt:lpstr>
      <vt:lpstr>Problem Statement</vt:lpstr>
      <vt:lpstr>Schedule</vt:lpstr>
      <vt:lpstr>Abstract Syntax</vt:lpstr>
      <vt:lpstr>Visual syntax: implicit representation</vt:lpstr>
      <vt:lpstr>Visual syntax: explicit representation</vt:lpstr>
      <vt:lpstr>Visual syntax: hybrid representation</vt:lpstr>
      <vt:lpstr>Visual syntax: comparison</vt:lpstr>
      <vt:lpstr>Overview</vt:lpstr>
      <vt:lpstr>Related work</vt:lpstr>
      <vt:lpstr>Triggering a change: zero crossing</vt:lpstr>
      <vt:lpstr>Triggering a change: zero crossing</vt:lpstr>
      <vt:lpstr>Triggering a change: timed event</vt:lpstr>
      <vt:lpstr>Modeling a change: structure block</vt:lpstr>
      <vt:lpstr>Modeling a change: structure block</vt:lpstr>
      <vt:lpstr>Modeling a change: examples</vt:lpstr>
      <vt:lpstr>Modeling a change: examples</vt:lpstr>
      <vt:lpstr>Adapted operational semantics</vt:lpstr>
      <vt:lpstr>Overview</vt:lpstr>
      <vt:lpstr>Implementation</vt:lpstr>
      <vt:lpstr>Implementation: AToMPM </vt:lpstr>
      <vt:lpstr>Metadepth</vt:lpstr>
      <vt:lpstr>XML</vt:lpstr>
      <vt:lpstr>Python</vt:lpstr>
      <vt:lpstr>Debugging</vt:lpstr>
      <vt:lpstr>Overview</vt:lpstr>
      <vt:lpstr>Case Study</vt:lpstr>
      <vt:lpstr>Modeling a Ball</vt:lpstr>
      <vt:lpstr>Position with constant velocity</vt:lpstr>
      <vt:lpstr>Position with constant acceleration</vt:lpstr>
      <vt:lpstr>Velocity CBD for elevator wall</vt:lpstr>
      <vt:lpstr>Demo</vt:lpstr>
      <vt:lpstr>Future work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structure modeling for Causal Block Diargams</dc:title>
  <dc:creator>Yves Maris</dc:creator>
  <cp:lastModifiedBy>Yves Maris</cp:lastModifiedBy>
  <cp:revision>45</cp:revision>
  <dcterms:created xsi:type="dcterms:W3CDTF">2016-08-04T10:25:06Z</dcterms:created>
  <dcterms:modified xsi:type="dcterms:W3CDTF">2016-09-08T08:41:47Z</dcterms:modified>
</cp:coreProperties>
</file>